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3" r:id="rId2"/>
  </p:sldMasterIdLst>
  <p:notesMasterIdLst>
    <p:notesMasterId r:id="rId56"/>
  </p:notesMasterIdLst>
  <p:handoutMasterIdLst>
    <p:handoutMasterId r:id="rId57"/>
  </p:handoutMasterIdLst>
  <p:sldIdLst>
    <p:sldId id="344" r:id="rId3"/>
    <p:sldId id="363" r:id="rId4"/>
    <p:sldId id="362" r:id="rId5"/>
    <p:sldId id="364" r:id="rId6"/>
    <p:sldId id="338" r:id="rId7"/>
    <p:sldId id="339" r:id="rId8"/>
    <p:sldId id="399" r:id="rId9"/>
    <p:sldId id="449" r:id="rId10"/>
    <p:sldId id="400" r:id="rId11"/>
    <p:sldId id="401" r:id="rId12"/>
    <p:sldId id="402" r:id="rId13"/>
    <p:sldId id="403" r:id="rId14"/>
    <p:sldId id="436" r:id="rId15"/>
    <p:sldId id="405" r:id="rId16"/>
    <p:sldId id="406" r:id="rId17"/>
    <p:sldId id="426" r:id="rId18"/>
    <p:sldId id="410" r:id="rId19"/>
    <p:sldId id="409" r:id="rId20"/>
    <p:sldId id="438" r:id="rId21"/>
    <p:sldId id="411" r:id="rId22"/>
    <p:sldId id="412" r:id="rId23"/>
    <p:sldId id="413" r:id="rId24"/>
    <p:sldId id="414" r:id="rId25"/>
    <p:sldId id="439" r:id="rId26"/>
    <p:sldId id="417" r:id="rId27"/>
    <p:sldId id="440" r:id="rId28"/>
    <p:sldId id="441" r:id="rId29"/>
    <p:sldId id="442" r:id="rId30"/>
    <p:sldId id="443" r:id="rId31"/>
    <p:sldId id="419" r:id="rId32"/>
    <p:sldId id="420" r:id="rId33"/>
    <p:sldId id="421" r:id="rId34"/>
    <p:sldId id="422" r:id="rId35"/>
    <p:sldId id="423" r:id="rId36"/>
    <p:sldId id="424" r:id="rId37"/>
    <p:sldId id="427" r:id="rId38"/>
    <p:sldId id="444" r:id="rId39"/>
    <p:sldId id="408" r:id="rId40"/>
    <p:sldId id="432" r:id="rId41"/>
    <p:sldId id="446" r:id="rId42"/>
    <p:sldId id="407" r:id="rId43"/>
    <p:sldId id="450" r:id="rId44"/>
    <p:sldId id="447" r:id="rId45"/>
    <p:sldId id="429" r:id="rId46"/>
    <p:sldId id="451" r:id="rId47"/>
    <p:sldId id="430" r:id="rId48"/>
    <p:sldId id="431" r:id="rId49"/>
    <p:sldId id="452" r:id="rId50"/>
    <p:sldId id="453" r:id="rId51"/>
    <p:sldId id="434" r:id="rId52"/>
    <p:sldId id="454" r:id="rId53"/>
    <p:sldId id="435" r:id="rId54"/>
    <p:sldId id="398" r:id="rId5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BD14"/>
    <a:srgbClr val="525068"/>
    <a:srgbClr val="FCFCFC"/>
    <a:srgbClr val="555464"/>
    <a:srgbClr val="4B4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9" autoAdjust="0"/>
    <p:restoredTop sz="87362" autoAdjust="0"/>
  </p:normalViewPr>
  <p:slideViewPr>
    <p:cSldViewPr>
      <p:cViewPr>
        <p:scale>
          <a:sx n="184" d="100"/>
          <a:sy n="184" d="100"/>
        </p:scale>
        <p:origin x="112" y="1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344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3183A-1356-7A44-9854-A1D3F7EB2CB8}" type="datetimeFigureOut">
              <a:rPr lang="en-US" smtClean="0">
                <a:latin typeface="Arial"/>
                <a:cs typeface="Arial"/>
              </a:rPr>
              <a:t>9/8/16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A85A2-821D-C34E-B01E-999292313745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9534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BF052239-6C6F-472F-B175-F0FADCEE2BD3}" type="datetimeFigureOut">
              <a:rPr lang="en-US" smtClean="0"/>
              <a:pPr/>
              <a:t>9/8/16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E4FF5570-FE69-4FDF-99DA-8CDE436443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553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060975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None of these</a:t>
            </a:r>
            <a:r>
              <a:rPr lang="en-US" baseline="0" dirty="0" smtClean="0"/>
              <a:t> problems are new. Companies have been tackling this issue using a conglomerate of different technologies and </a:t>
            </a:r>
            <a:r>
              <a:rPr lang="en-US" baseline="0" dirty="0" err="1" smtClean="0"/>
              <a:t>Sql</a:t>
            </a:r>
            <a:r>
              <a:rPr lang="en-US" baseline="0" dirty="0" smtClean="0"/>
              <a:t>/</a:t>
            </a:r>
            <a:r>
              <a:rPr lang="en-US" baseline="0" dirty="0" err="1" smtClean="0"/>
              <a:t>NoSql</a:t>
            </a:r>
            <a:r>
              <a:rPr lang="en-US" baseline="0" dirty="0" smtClean="0"/>
              <a:t> solutions. A common theme proliferated by LinkedIn is to use streams since their early paper “All aboard the </a:t>
            </a:r>
            <a:r>
              <a:rPr lang="en-US" baseline="0" dirty="0" err="1" smtClean="0"/>
              <a:t>databus</a:t>
            </a:r>
            <a:r>
              <a:rPr lang="en-US" baseline="0" dirty="0" smtClean="0"/>
              <a:t>”. Basically, a message bus that flows through the organization solves the problem that we are talking about in some sense.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554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message bus itself</a:t>
            </a:r>
            <a:r>
              <a:rPr lang="en-US" baseline="0" dirty="0" smtClean="0"/>
              <a:t> has several important concerns to be addressed. Producers have to publish to certain pre-determined topics, which leads to tight coupling between producers and consumers. If there is a single bus, then some consumers may get really slow due to an onslaught of events that they don’t care about. And then there is a question of authorization of messages on the message bus itself.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78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the above points led us to our goal of building a data store with a built-in streaming data platform from the ground up, so individual services do not have to solve the same redundant issues.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383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we even get into how of it all, I would like to emphasize on the relation</a:t>
            </a:r>
            <a:r>
              <a:rPr lang="en-US" baseline="0" dirty="0" smtClean="0"/>
              <a:t> ship between System of Record and the data bus, which are intricately linked. The overarching idea was to abstract away services from having to publish anything to a “central” </a:t>
            </a:r>
            <a:r>
              <a:rPr lang="en-US" baseline="0" dirty="0" err="1" smtClean="0"/>
              <a:t>databus</a:t>
            </a:r>
            <a:r>
              <a:rPr lang="en-US" baseline="0" dirty="0" smtClean="0"/>
              <a:t>. Instead, they should simply update the </a:t>
            </a:r>
            <a:r>
              <a:rPr lang="en-US" baseline="0" dirty="0" err="1" smtClean="0"/>
              <a:t>SoR</a:t>
            </a:r>
            <a:r>
              <a:rPr lang="en-US" baseline="0" dirty="0" smtClean="0"/>
              <a:t>, and let EmoDB be responsible for publishing events to a “</a:t>
            </a:r>
            <a:r>
              <a:rPr lang="en-US" baseline="0" dirty="0" err="1" smtClean="0"/>
              <a:t>databus</a:t>
            </a:r>
            <a:r>
              <a:rPr lang="en-US" baseline="0" dirty="0" smtClean="0"/>
              <a:t>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799" name="Shape 7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143565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Aft>
                <a:spcPts val="90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1100" b="0" i="0" u="none" strike="noStrike" cap="none" baseline="0" dirty="0"/>
              <a:t>Bazaarvoice is </a:t>
            </a:r>
            <a:r>
              <a:rPr lang="en-US" sz="1100" b="0" i="0" u="none" strike="noStrike" cap="none" baseline="0" dirty="0" smtClean="0"/>
              <a:t>an Austin based company started in 2005, went public in 2012. Basically, we power reviews and ratings for major online retailers such as </a:t>
            </a:r>
            <a:r>
              <a:rPr lang="en-US" sz="1100" b="0" i="0" u="none" strike="noStrike" cap="none" baseline="0" dirty="0" err="1" smtClean="0"/>
              <a:t>walmart</a:t>
            </a:r>
            <a:r>
              <a:rPr lang="en-US" sz="1100" b="0" i="0" u="none" strike="noStrike" cap="none" baseline="0" dirty="0" smtClean="0"/>
              <a:t>, </a:t>
            </a:r>
            <a:r>
              <a:rPr lang="en-US" sz="1100" b="0" i="0" u="none" strike="noStrike" cap="none" baseline="0" dirty="0" err="1" smtClean="0"/>
              <a:t>costco</a:t>
            </a:r>
            <a:r>
              <a:rPr lang="en-US" sz="1100" b="0" i="0" u="none" strike="noStrike" cap="none" baseline="0" dirty="0" smtClean="0"/>
              <a:t>, </a:t>
            </a:r>
            <a:r>
              <a:rPr lang="en-US" sz="1100" b="0" i="0" u="none" strike="noStrike" cap="none" baseline="0" dirty="0" err="1" smtClean="0"/>
              <a:t>hd</a:t>
            </a:r>
            <a:r>
              <a:rPr lang="en-US" sz="1100" b="0" i="0" u="none" strike="noStrike" cap="none" baseline="0" dirty="0" smtClean="0"/>
              <a:t>, etc.</a:t>
            </a:r>
            <a:endParaRPr lang="en-US" sz="1100" b="0" i="0" u="none" strike="noStrike" cap="none" baseline="0" dirty="0"/>
          </a:p>
          <a:p>
            <a:endParaRPr lang="en-US" sz="1100" b="0" i="0" u="none" strike="noStrike" cap="none" baseline="0" dirty="0"/>
          </a:p>
        </p:txBody>
      </p:sp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6055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buSzPct val="25000"/>
              <a:buFont typeface="Arial"/>
              <a:buNone/>
            </a:pPr>
            <a:r>
              <a:rPr lang="en-US" sz="1100" b="0" i="0" u="none" strike="noStrike" cap="none" baseline="0" dirty="0" smtClean="0"/>
              <a:t>This slide is quite outdated, but does a good job at giving you an idea of the traffic we get. </a:t>
            </a:r>
            <a:r>
              <a:rPr lang="en-US" sz="1100" b="0" i="0" u="none" strike="noStrike" cap="none" baseline="0" dirty="0" err="1" smtClean="0"/>
              <a:t>Ofcourse</a:t>
            </a:r>
            <a:r>
              <a:rPr lang="en-US" sz="1100" b="0" i="0" u="none" strike="noStrike" cap="none" baseline="0" dirty="0" smtClean="0"/>
              <a:t>, these numbers are lot higher now, and for holidays we actually end up </a:t>
            </a:r>
            <a:r>
              <a:rPr lang="en-US" sz="1100" b="0" i="0" u="none" strike="noStrike" cap="none" baseline="0" dirty="0" err="1" smtClean="0"/>
              <a:t>doin</a:t>
            </a:r>
            <a:r>
              <a:rPr lang="en-US" sz="1100" b="0" i="0" u="none" strike="noStrike" cap="none" baseline="0" dirty="0" smtClean="0"/>
              <a:t> billion page views.</a:t>
            </a:r>
            <a:endParaRPr lang="en-US" sz="1100" b="0" i="0" u="none" strike="noStrike" cap="none" baseline="0" dirty="0"/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64423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Emodb</a:t>
            </a:r>
            <a:r>
              <a:rPr lang="en-US" dirty="0" smtClean="0"/>
              <a:t> is our distributed </a:t>
            </a:r>
            <a:r>
              <a:rPr lang="en-US" dirty="0" err="1" smtClean="0"/>
              <a:t>datastore</a:t>
            </a:r>
            <a:r>
              <a:rPr lang="en-US" dirty="0" smtClean="0"/>
              <a:t> with a streaming platform</a:t>
            </a:r>
            <a:r>
              <a:rPr lang="en-US" baseline="0" dirty="0" smtClean="0"/>
              <a:t> on top of </a:t>
            </a:r>
            <a:r>
              <a:rPr lang="en-US" baseline="0" dirty="0" err="1" smtClean="0"/>
              <a:t>cassandra</a:t>
            </a:r>
            <a:endParaRPr lang="en-US" dirty="0" smtClean="0"/>
          </a:p>
          <a:p>
            <a:r>
              <a:rPr lang="en-US" dirty="0" smtClean="0"/>
              <a:t>Before </a:t>
            </a:r>
            <a:r>
              <a:rPr lang="en-US" dirty="0" smtClean="0"/>
              <a:t>getting into</a:t>
            </a:r>
            <a:r>
              <a:rPr lang="en-US" baseline="0" dirty="0" smtClean="0"/>
              <a:t> specific goals of EmoDB, I would like to take a step back and go over the motivation behind EmoDB. Specially in the context of </a:t>
            </a:r>
            <a:r>
              <a:rPr lang="en-US" baseline="0" dirty="0" err="1" smtClean="0"/>
              <a:t>microservices</a:t>
            </a:r>
            <a:r>
              <a:rPr lang="en-US" baseline="0" dirty="0" smtClean="0"/>
              <a:t> or service oriented architecture. We will then define what EmoDB is with the help of specific use cases, and how </a:t>
            </a:r>
            <a:r>
              <a:rPr lang="en-US" baseline="0" dirty="0" err="1" smtClean="0"/>
              <a:t>Emodb</a:t>
            </a:r>
            <a:r>
              <a:rPr lang="en-US" baseline="0" dirty="0" smtClean="0"/>
              <a:t> resolves them with the help of Cassandra.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59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</a:t>
            </a:r>
            <a:r>
              <a:rPr lang="en-US" baseline="0" dirty="0" smtClean="0"/>
              <a:t>have definitely served us very well. Serving billion page views doesn’t happen in a </a:t>
            </a:r>
            <a:r>
              <a:rPr lang="en-US" baseline="0" dirty="0" err="1" smtClean="0"/>
              <a:t>vaccum</a:t>
            </a:r>
            <a:r>
              <a:rPr lang="en-US" baseline="0" dirty="0" smtClean="0"/>
              <a:t>. There are multiple services that are in our critical display path. These are just some of the advantages of </a:t>
            </a:r>
            <a:r>
              <a:rPr lang="en-US" baseline="0" dirty="0" err="1" smtClean="0"/>
              <a:t>microservices</a:t>
            </a:r>
            <a:r>
              <a:rPr lang="en-US" baseline="0" dirty="0" smtClean="0"/>
              <a:t> or SOA in general. So, </a:t>
            </a:r>
            <a:r>
              <a:rPr lang="en-US" baseline="0" dirty="0" err="1" smtClean="0"/>
              <a:t>microservices</a:t>
            </a:r>
            <a:r>
              <a:rPr lang="en-US" baseline="0" dirty="0" smtClean="0"/>
              <a:t> are great. I’m not going to go into the benefits of each point as that is besides the point of this talk.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035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 am going to talk though is the thorny</a:t>
            </a:r>
            <a:r>
              <a:rPr lang="en-US" baseline="0" dirty="0" smtClean="0"/>
              <a:t> issue of data sharing among </a:t>
            </a:r>
            <a:r>
              <a:rPr lang="en-US" baseline="0" dirty="0" smtClean="0"/>
              <a:t>services. </a:t>
            </a:r>
            <a:r>
              <a:rPr lang="en-US" baseline="0" dirty="0" smtClean="0"/>
              <a:t>Now, your mileage may vary, but for us some of the biggest challenges around data sharing was that, if each </a:t>
            </a:r>
            <a:r>
              <a:rPr lang="en-US" baseline="0" dirty="0" smtClean="0"/>
              <a:t>service is </a:t>
            </a:r>
            <a:r>
              <a:rPr lang="en-US" baseline="0" dirty="0" smtClean="0"/>
              <a:t>the owner of certain data, how do we get around real time streaming consumers of that data. For us providing data access end points for </a:t>
            </a:r>
            <a:r>
              <a:rPr lang="en-US" baseline="0" dirty="0" smtClean="0"/>
              <a:t>every canned query would </a:t>
            </a:r>
            <a:r>
              <a:rPr lang="en-US" baseline="0" dirty="0" smtClean="0"/>
              <a:t>slow us </a:t>
            </a:r>
            <a:r>
              <a:rPr lang="en-US" baseline="0" dirty="0" smtClean="0"/>
              <a:t>down drastically. Data </a:t>
            </a:r>
            <a:r>
              <a:rPr lang="en-US" baseline="0" dirty="0" smtClean="0"/>
              <a:t>joins present too many dependencies too. Further there is a service to service connection complexity. In other words, a worse case scenario may be that every service talks to every other service ending in n^2 connection complexity.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takes me to another “anti-pattern” of data source</a:t>
            </a:r>
            <a:r>
              <a:rPr lang="en-US" baseline="0" dirty="0" smtClean="0"/>
              <a:t> sharing. This can quickly become very unmanageable. But more </a:t>
            </a:r>
            <a:r>
              <a:rPr lang="en-US" baseline="0" dirty="0" err="1" smtClean="0"/>
              <a:t>importanly</a:t>
            </a:r>
            <a:r>
              <a:rPr lang="en-US" baseline="0" dirty="0" smtClean="0"/>
              <a:t>, we soon lose any sense of a System of Record, which is a loaded term. What I mean by that is not to strive for a single database, but just for the ownership of data to be clear. In the shown scenario, we quickly become a fractured data model where data is presented in different </a:t>
            </a:r>
            <a:r>
              <a:rPr lang="en-US" baseline="0" dirty="0" err="1" smtClean="0"/>
              <a:t>denormalized</a:t>
            </a:r>
            <a:r>
              <a:rPr lang="en-US" baseline="0" dirty="0" smtClean="0"/>
              <a:t> patterns and for some subset of data, it  just may be too hard to figure out who is the authority on what.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then, of course, there’s the question of are your service really decoupled 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393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then of course we had this guy,</a:t>
            </a:r>
            <a:r>
              <a:rPr lang="en-US" baseline="0" dirty="0" smtClean="0"/>
              <a:t> a consumer of our services that wanted all our data periodically to be exported to a </a:t>
            </a:r>
            <a:r>
              <a:rPr lang="en-US" baseline="0" dirty="0" err="1" smtClean="0"/>
              <a:t>hadoop</a:t>
            </a:r>
            <a:r>
              <a:rPr lang="en-US" baseline="0" dirty="0" smtClean="0"/>
              <a:t> compliant file system so heavy </a:t>
            </a:r>
            <a:r>
              <a:rPr lang="en-US" baseline="0" dirty="0" err="1" smtClean="0"/>
              <a:t>MapR</a:t>
            </a:r>
            <a:r>
              <a:rPr lang="en-US" baseline="0" dirty="0" smtClean="0"/>
              <a:t> jobs could be run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5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So, let’s recap – our services need to get data from N different sources, may be join</a:t>
            </a:r>
            <a:r>
              <a:rPr lang="en-US" baseline="0" dirty="0" smtClean="0"/>
              <a:t> them run-time too. Share the data it produces with others, and take care of bulk use case. In all of this, make sure we follow a process (a data registry, whatever works) to have some </a:t>
            </a:r>
            <a:r>
              <a:rPr lang="en-US" baseline="0" dirty="0" err="1" smtClean="0"/>
              <a:t>resemblence</a:t>
            </a:r>
            <a:r>
              <a:rPr lang="en-US" baseline="0" dirty="0" smtClean="0"/>
              <a:t> of </a:t>
            </a:r>
            <a:r>
              <a:rPr lang="en-US" baseline="0" dirty="0" err="1" smtClean="0"/>
              <a:t>SoR</a:t>
            </a:r>
            <a:r>
              <a:rPr lang="en-US" baseline="0" dirty="0" smtClean="0"/>
              <a:t> for ease of future development.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614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7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3718"/>
            <a:ext cx="8229600" cy="857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3291830"/>
            <a:ext cx="8229600" cy="576263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0" i="0">
                <a:latin typeface="Helvetica Neue Thin"/>
                <a:cs typeface="Helvetica Neue Thin"/>
              </a:defRPr>
            </a:lvl2pPr>
            <a:lvl3pPr>
              <a:defRPr b="0" i="0">
                <a:latin typeface="Helvetica Neue Thin"/>
                <a:cs typeface="Helvetica Neue Thin"/>
              </a:defRPr>
            </a:lvl3pPr>
            <a:lvl4pPr>
              <a:defRPr b="0" i="0">
                <a:latin typeface="Helvetica Neue Thin"/>
                <a:cs typeface="Helvetica Neue Thin"/>
              </a:defRPr>
            </a:lvl4pPr>
            <a:lvl5pPr>
              <a:defRPr b="0" i="0">
                <a:latin typeface="Helvetica Neue Thin"/>
                <a:cs typeface="Helvetica Neue Thin"/>
              </a:defRPr>
            </a:lvl5pPr>
          </a:lstStyle>
          <a:p>
            <a:pPr lvl="0"/>
            <a:r>
              <a:rPr lang="en-US" dirty="0" smtClean="0"/>
              <a:t>Presentation Name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3173"/>
            <a:ext cx="2057400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2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81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 b="0" i="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71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415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92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74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no image">
  <p:cSld name="Title Slide no image">
    <p:bg>
      <p:bgPr>
        <a:solidFill>
          <a:schemeClr val="dk2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19146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0EBD35E-8CF8-474B-A69C-9AAA4B0BC733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AE003884-68E9-0B49-BAF5-1F57947D0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54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0EBD35E-8CF8-474B-A69C-9AAA4B0BC733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AE003884-68E9-0B49-BAF5-1F57947D0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014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0EBD35E-8CF8-474B-A69C-9AAA4B0BC733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AE003884-68E9-0B49-BAF5-1F57947D0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761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0EBD35E-8CF8-474B-A69C-9AAA4B0BC733}" type="datetimeFigureOut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AE003884-68E9-0B49-BAF5-1F57947D0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4688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98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0EBD35E-8CF8-474B-A69C-9AAA4B0BC733}" type="datetimeFigureOut">
              <a:rPr lang="en-US" smtClean="0"/>
              <a:t>9/8/16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AE003884-68E9-0B49-BAF5-1F57947D0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7943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0EBD35E-8CF8-474B-A69C-9AAA4B0BC733}" type="datetimeFigureOut">
              <a:rPr lang="en-US" smtClean="0"/>
              <a:t>9/8/16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AE003884-68E9-0B49-BAF5-1F57947D0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0360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0EBD35E-8CF8-474B-A69C-9AAA4B0BC733}" type="datetimeFigureOut">
              <a:rPr lang="en-US" smtClean="0"/>
              <a:t>9/8/16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AE003884-68E9-0B49-BAF5-1F57947D0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612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0EBD35E-8CF8-474B-A69C-9AAA4B0BC733}" type="datetimeFigureOut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AE003884-68E9-0B49-BAF5-1F57947D0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908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0EBD35E-8CF8-474B-A69C-9AAA4B0BC733}" type="datetimeFigureOut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AE003884-68E9-0B49-BAF5-1F57947D0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737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0EBD35E-8CF8-474B-A69C-9AAA4B0BC733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AE003884-68E9-0B49-BAF5-1F57947D0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581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0EBD35E-8CF8-474B-A69C-9AAA4B0BC733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AE003884-68E9-0B49-BAF5-1F57947D0F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94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Title + Content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87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solidFill>
            <a:srgbClr val="BFBFBF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03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Image + Caption Style 1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217920" y="1110426"/>
            <a:ext cx="2926080" cy="291862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1110426"/>
            <a:ext cx="6228184" cy="2922646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420796" y="1419622"/>
            <a:ext cx="2520329" cy="35877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6420820" y="1923678"/>
            <a:ext cx="2520280" cy="1871663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60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Image + Caption Style 2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110426"/>
            <a:ext cx="6236208" cy="291862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217920" y="1110426"/>
            <a:ext cx="2926080" cy="2922646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419622"/>
            <a:ext cx="5267030" cy="35877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923678"/>
            <a:ext cx="5266928" cy="1871663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435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7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80034"/>
            <a:ext cx="8229600" cy="8572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Divider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2788146"/>
            <a:ext cx="8225527" cy="647700"/>
          </a:xfrm>
        </p:spPr>
        <p:txBody>
          <a:bodyPr/>
          <a:lstStyle>
            <a:lvl1pPr marL="0" indent="0" algn="ctr">
              <a:buNone/>
              <a:defRPr b="0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Divider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330423"/>
            <a:ext cx="2057400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84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231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8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00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82416" y="483682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836827"/>
            <a:ext cx="1594520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4364" y="4836827"/>
            <a:ext cx="405408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11" y="4476750"/>
            <a:ext cx="941489" cy="5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1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70" r:id="rId4"/>
    <p:sldLayoutId id="2147483667" r:id="rId5"/>
    <p:sldLayoutId id="2147483668" r:id="rId6"/>
    <p:sldLayoutId id="2147483654" r:id="rId7"/>
    <p:sldLayoutId id="2147483660" r:id="rId8"/>
    <p:sldLayoutId id="2147483653" r:id="rId9"/>
    <p:sldLayoutId id="2147483656" r:id="rId10"/>
    <p:sldLayoutId id="2147483657" r:id="rId11"/>
    <p:sldLayoutId id="2147483658" r:id="rId12"/>
    <p:sldLayoutId id="2147483659" r:id="rId13"/>
    <p:sldLayoutId id="2147483672" r:id="rId14"/>
    <p:sldLayoutId id="2147483671" r:id="rId1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0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pitchFamily="34" charset="0"/>
        <a:buChar char="•"/>
        <a:defRPr sz="14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Char char="–"/>
        <a:defRPr sz="12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1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05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05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615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ocalhost:8080/bus/1/demo-app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bazaarvoice.github.io/emodb" TargetMode="External"/><Relationship Id="rId3" Type="http://schemas.openxmlformats.org/officeDocument/2006/relationships/hyperlink" Target="https://github.com/bazaarvoice/emodb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5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/>
                <a:cs typeface="Arial"/>
              </a:rPr>
              <a:t>Fahd Siddiqui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sz="2200" dirty="0" smtClean="0"/>
              <a:t>Bazaarvoice</a:t>
            </a:r>
            <a:endParaRPr lang="en-US" sz="2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8313" y="3291830"/>
            <a:ext cx="8229600" cy="72772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/>
                <a:cs typeface="Arial"/>
              </a:rPr>
              <a:t>Serving a billion shoppers for Black Friday on a distributed data store using Cassandra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489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SOA and bulk use case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3962400" cy="604640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Heavy analytical jobs that need to be done </a:t>
            </a:r>
            <a:r>
              <a:rPr lang="en-US" smtClean="0"/>
              <a:t>every day on *all* data</a:t>
            </a: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10</a:t>
            </a:fld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86600" y="2838450"/>
            <a:ext cx="1295400" cy="5333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391401" y="2906910"/>
            <a:ext cx="84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Svc B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295901" y="2838450"/>
            <a:ext cx="1295400" cy="5333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00702" y="2906910"/>
            <a:ext cx="84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Svc A</a:t>
            </a:r>
            <a:endParaRPr lang="en-US" dirty="0"/>
          </a:p>
        </p:txBody>
      </p:sp>
      <p:sp>
        <p:nvSpPr>
          <p:cNvPr id="24" name="Can 23"/>
          <p:cNvSpPr/>
          <p:nvPr/>
        </p:nvSpPr>
        <p:spPr>
          <a:xfrm>
            <a:off x="5410200" y="4019550"/>
            <a:ext cx="1066802" cy="68580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an 24"/>
          <p:cNvSpPr/>
          <p:nvPr/>
        </p:nvSpPr>
        <p:spPr>
          <a:xfrm>
            <a:off x="7280339" y="4019550"/>
            <a:ext cx="1066802" cy="68580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loud 7"/>
          <p:cNvSpPr/>
          <p:nvPr/>
        </p:nvSpPr>
        <p:spPr>
          <a:xfrm>
            <a:off x="5295901" y="1063229"/>
            <a:ext cx="3467099" cy="1203721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6488276" y="145027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HDFS/S3</a:t>
            </a:r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77" y="1848205"/>
            <a:ext cx="3736446" cy="3125544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24" idx="1"/>
            <a:endCxn id="26" idx="2"/>
          </p:cNvCxnSpPr>
          <p:nvPr/>
        </p:nvCxnSpPr>
        <p:spPr>
          <a:xfrm flipV="1">
            <a:off x="5943601" y="3371849"/>
            <a:ext cx="0" cy="647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5" idx="1"/>
            <a:endCxn id="22" idx="2"/>
          </p:cNvCxnSpPr>
          <p:nvPr/>
        </p:nvCxnSpPr>
        <p:spPr>
          <a:xfrm flipH="1" flipV="1">
            <a:off x="7734300" y="3371849"/>
            <a:ext cx="79440" cy="647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26" idx="0"/>
            <a:endCxn id="8" idx="1"/>
          </p:cNvCxnSpPr>
          <p:nvPr/>
        </p:nvCxnSpPr>
        <p:spPr>
          <a:xfrm flipV="1">
            <a:off x="5943601" y="2265668"/>
            <a:ext cx="1085850" cy="572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2" idx="0"/>
            <a:endCxn id="8" idx="1"/>
          </p:cNvCxnSpPr>
          <p:nvPr/>
        </p:nvCxnSpPr>
        <p:spPr>
          <a:xfrm flipH="1" flipV="1">
            <a:off x="7029451" y="2265668"/>
            <a:ext cx="704849" cy="572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88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Recap: Each service needs to 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4384740" cy="281939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Get data from N other services as needed.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Share its data with real time streaming consumers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Take care of bulk use case. Export all data periodically for </a:t>
            </a:r>
            <a:r>
              <a:rPr lang="en-US" dirty="0" err="1" smtClean="0"/>
              <a:t>MapR</a:t>
            </a:r>
            <a:r>
              <a:rPr lang="en-US" dirty="0" smtClean="0"/>
              <a:t> jobs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Come up with a process that establishes some resemblance of System of Record, so future development becomes easier.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11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479550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3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Streams to the rescue – a good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001000" cy="160019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Common theme proliferated by LinkedIn is to use streams that flow through your organization (Das et al., “All aboard the Databus!,” </a:t>
            </a:r>
            <a:r>
              <a:rPr lang="fr-FR" dirty="0" err="1"/>
              <a:t>SoCC</a:t>
            </a:r>
            <a:r>
              <a:rPr lang="fr-FR" dirty="0"/>
              <a:t> </a:t>
            </a:r>
            <a:r>
              <a:rPr lang="fr-FR" dirty="0" smtClean="0"/>
              <a:t>'12)</a:t>
            </a:r>
            <a:r>
              <a:rPr lang="en-US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Publish data to a stream. Listen on a stream.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Several distributed queueing systems out there, including Kafka which presents a compelling 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457200" y="3638550"/>
            <a:ext cx="82296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Bus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0" y="4324350"/>
            <a:ext cx="1447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ElasticSearch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05200" y="4307538"/>
            <a:ext cx="1447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Mongo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096000" y="4307538"/>
            <a:ext cx="16002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Real </a:t>
            </a:r>
            <a:r>
              <a:rPr lang="en-US" smtClean="0"/>
              <a:t>Time Svc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69268" y="2980388"/>
            <a:ext cx="1447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3276600" y="2945525"/>
            <a:ext cx="14478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11" idx="2"/>
          </p:cNvCxnSpPr>
          <p:nvPr/>
        </p:nvCxnSpPr>
        <p:spPr>
          <a:xfrm>
            <a:off x="1593168" y="3361388"/>
            <a:ext cx="0" cy="381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2"/>
          </p:cNvCxnSpPr>
          <p:nvPr/>
        </p:nvCxnSpPr>
        <p:spPr>
          <a:xfrm>
            <a:off x="4000500" y="3326525"/>
            <a:ext cx="0" cy="415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43000" y="4019550"/>
            <a:ext cx="0" cy="28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72000" y="4019550"/>
            <a:ext cx="0" cy="287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0" idx="0"/>
          </p:cNvCxnSpPr>
          <p:nvPr/>
        </p:nvCxnSpPr>
        <p:spPr>
          <a:xfrm>
            <a:off x="6629400" y="4002738"/>
            <a:ext cx="2667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97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Implementation details of message bus(</a:t>
            </a:r>
            <a:r>
              <a:rPr lang="en-US" dirty="0" err="1" smtClean="0"/>
              <a:t>es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001000" cy="320039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Message bus for multiple consumers and producers presents some challenges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Producers would still have to publish to certain pre-determined </a:t>
            </a:r>
            <a:r>
              <a:rPr lang="en-US" dirty="0" smtClean="0"/>
              <a:t>topics (or queues).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Leads to tight coupling.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Increased burden on producers to push to several topics as needed by various consumers.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Services may have to listen to several topics.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Authorization and access handling of events on the message bus.</a:t>
            </a:r>
          </a:p>
          <a:p>
            <a:r>
              <a:rPr lang="en-US" dirty="0" smtClean="0"/>
              <a:t>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46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Goal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7544" y="2788146"/>
            <a:ext cx="8225527" cy="850404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Build out a distributed data store with a built in streaming data platform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403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dirty="0" smtClean="0"/>
              <a:t>EmoDB – System of Record relationship with Databus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001000" cy="320039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System of Record (</a:t>
            </a:r>
            <a:r>
              <a:rPr lang="en-US" dirty="0" err="1" smtClean="0"/>
              <a:t>SoR</a:t>
            </a:r>
            <a:r>
              <a:rPr lang="en-US" dirty="0" smtClean="0"/>
              <a:t>) and </a:t>
            </a:r>
            <a:r>
              <a:rPr lang="en-US" dirty="0" err="1" smtClean="0"/>
              <a:t>databus</a:t>
            </a:r>
            <a:r>
              <a:rPr lang="en-US" dirty="0" smtClean="0"/>
              <a:t> are intricately linked. 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Updates to </a:t>
            </a:r>
            <a:r>
              <a:rPr lang="en-US" dirty="0" err="1" smtClean="0"/>
              <a:t>SoR</a:t>
            </a:r>
            <a:r>
              <a:rPr lang="en-US" dirty="0" smtClean="0"/>
              <a:t> automatically feed into the </a:t>
            </a:r>
            <a:r>
              <a:rPr lang="en-US" dirty="0" err="1" smtClean="0"/>
              <a:t>databus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Producers only care about updating </a:t>
            </a:r>
            <a:r>
              <a:rPr lang="en-US" dirty="0" err="1" smtClean="0"/>
              <a:t>SoR</a:t>
            </a:r>
            <a:r>
              <a:rPr lang="en-US" dirty="0" smtClean="0"/>
              <a:t>, and completely unaware of underlying messaging system</a:t>
            </a:r>
            <a:endParaRPr lang="en-US" dirty="0"/>
          </a:p>
          <a:p>
            <a:pPr marL="742950" lvl="1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But first … let’s talk about </a:t>
            </a:r>
            <a:r>
              <a:rPr lang="en-US" dirty="0" err="1" smtClean="0"/>
              <a:t>SoR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57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EmoDB – System of Record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7544" y="2788146"/>
            <a:ext cx="8225527" cy="850404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Emo’s Key/Key/Value store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37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EmoDB – System of Record (</a:t>
            </a:r>
            <a:r>
              <a:rPr lang="en-US" dirty="0" err="1" smtClean="0"/>
              <a:t>SoR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5257800" cy="327659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A simple Key/Value store that holds JSON documents.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Globally distributed (Multi-data-center)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Multi-master writes and reads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Fault tolerant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Horizontal Read/Write Scale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Massive global writes (non-blocking, conflict-free)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Flexible JSON content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Incremental updates without reads (including nested JSON attributes)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Granular</a:t>
            </a:r>
            <a:r>
              <a:rPr lang="en-US" dirty="0" smtClean="0"/>
              <a:t> Optimistic Concurrency Control (OCC)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38350"/>
            <a:ext cx="2209800" cy="4572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3886200" y="1657350"/>
            <a:ext cx="22098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 flipV="1">
            <a:off x="3200400" y="1962150"/>
            <a:ext cx="28956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 flipV="1">
            <a:off x="1981200" y="2228850"/>
            <a:ext cx="4114800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1"/>
          </p:cNvCxnSpPr>
          <p:nvPr/>
        </p:nvCxnSpPr>
        <p:spPr>
          <a:xfrm flipH="1">
            <a:off x="3124200" y="2266950"/>
            <a:ext cx="29718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819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EmoDB – Based on Cassandra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18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1581150"/>
            <a:ext cx="4818469" cy="2127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6152" y="1809750"/>
            <a:ext cx="31983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Relies on Cassandra for </a:t>
            </a:r>
          </a:p>
          <a:p>
            <a:r>
              <a:rPr lang="en-US" dirty="0"/>
              <a:t>p</a:t>
            </a:r>
            <a:r>
              <a:rPr lang="en-US" dirty="0" smtClean="0"/>
              <a:t>ersistence and cross data center</a:t>
            </a:r>
          </a:p>
          <a:p>
            <a:r>
              <a:rPr lang="en-US" dirty="0" smtClean="0"/>
              <a:t>replication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6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Flexible JSON Content in Cassandra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dirty="0" smtClean="0"/>
              <a:t>Should be able to make an incremental change without reading the document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Should be able to add/delete/modify any nested attribute to a JSON document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Should be able to converge to a consistent state (eventual consistency)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Example use-cases: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Given {“x”: 1, “y”: { “a”: 2}} , can we add a new attribute “b” in y such that y[“b”] = 3 ?</a:t>
            </a:r>
            <a:br>
              <a:rPr lang="en-US" dirty="0" smtClean="0"/>
            </a:b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Can concurrent writers write to the same JSON document from different data centers ?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33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94" name="Shape 39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8000">
                <a:srgbClr val="FFFFFF">
                  <a:alpha val="0"/>
                </a:srgbClr>
              </a:gs>
              <a:gs pos="100000">
                <a:srgbClr val="0C0C0C">
                  <a:alpha val="31372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395" name="Shape 395"/>
          <p:cNvSpPr txBox="1"/>
          <p:nvPr/>
        </p:nvSpPr>
        <p:spPr>
          <a:xfrm>
            <a:off x="3158533" y="1738018"/>
            <a:ext cx="3289637" cy="953775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spcAft>
                <a:spcPts val="900"/>
              </a:spcAft>
              <a:buClr>
                <a:srgbClr val="FFFFFF"/>
              </a:buClr>
              <a:buSzPct val="25000"/>
            </a:pPr>
            <a:r>
              <a:rPr lang="en-US" sz="2100" b="1" dirty="0">
                <a:solidFill>
                  <a:schemeClr val="bg1"/>
                </a:solidFill>
                <a:latin typeface="Rokkitt"/>
                <a:ea typeface="Rokkitt"/>
                <a:cs typeface="Rokkitt"/>
                <a:sym typeface="Rokkitt"/>
                <a:rtl val="0"/>
              </a:rPr>
              <a:t>Fahd Siddiqui</a:t>
            </a:r>
          </a:p>
          <a:p>
            <a:pPr>
              <a:spcAft>
                <a:spcPts val="900"/>
              </a:spcAft>
              <a:buClr>
                <a:srgbClr val="FFFFFF"/>
              </a:buClr>
              <a:buSzPct val="25000"/>
            </a:pPr>
            <a:r>
              <a:rPr lang="en-US" sz="1350" b="1" dirty="0">
                <a:solidFill>
                  <a:schemeClr val="bg1"/>
                </a:solidFill>
                <a:latin typeface="Rokkitt"/>
                <a:ea typeface="Rokkitt"/>
                <a:cs typeface="Rokkitt"/>
                <a:sym typeface="Rokkitt"/>
              </a:rPr>
              <a:t>Senior </a:t>
            </a:r>
            <a:r>
              <a:rPr lang="en-US" sz="1350" b="1" dirty="0" smtClean="0">
                <a:solidFill>
                  <a:schemeClr val="bg1"/>
                </a:solidFill>
                <a:latin typeface="Rokkitt"/>
                <a:ea typeface="Rokkitt"/>
                <a:cs typeface="Rokkitt"/>
                <a:sym typeface="Rokkitt"/>
              </a:rPr>
              <a:t>Staff Software </a:t>
            </a:r>
            <a:r>
              <a:rPr lang="en-US" sz="1350" b="1" dirty="0">
                <a:solidFill>
                  <a:schemeClr val="bg1"/>
                </a:solidFill>
                <a:latin typeface="Rokkitt"/>
                <a:ea typeface="Rokkitt"/>
                <a:cs typeface="Rokkitt"/>
                <a:sym typeface="Rokkitt"/>
              </a:rPr>
              <a:t>Engineer, Data Infrastructure</a:t>
            </a:r>
          </a:p>
          <a:p>
            <a:pPr>
              <a:spcAft>
                <a:spcPts val="900"/>
              </a:spcAft>
              <a:buClr>
                <a:srgbClr val="FFFFFF"/>
              </a:buClr>
              <a:buSzPct val="25000"/>
            </a:pPr>
            <a:r>
              <a:rPr lang="en-US" sz="1350" b="1" dirty="0">
                <a:solidFill>
                  <a:schemeClr val="bg1"/>
                </a:solidFill>
                <a:latin typeface="Rokkitt"/>
                <a:ea typeface="Rokkitt"/>
                <a:cs typeface="Rokkitt"/>
                <a:sym typeface="Rokkitt"/>
              </a:rPr>
              <a:t>Bazaarvoice</a:t>
            </a:r>
          </a:p>
          <a:p>
            <a:pPr>
              <a:spcAft>
                <a:spcPts val="900"/>
              </a:spcAft>
              <a:buClr>
                <a:srgbClr val="FFFFFF"/>
              </a:buClr>
              <a:buSzPct val="25000"/>
            </a:pPr>
            <a:r>
              <a:rPr lang="en-US" sz="1350" b="1" dirty="0" err="1" smtClean="0">
                <a:solidFill>
                  <a:schemeClr val="bg1"/>
                </a:solidFill>
                <a:latin typeface="Rokkitt"/>
                <a:ea typeface="Rokkitt"/>
                <a:cs typeface="Rokkitt"/>
                <a:sym typeface="Rokkitt"/>
              </a:rPr>
              <a:t>linkedin.com</a:t>
            </a:r>
            <a:r>
              <a:rPr lang="en-US" sz="1350" b="1" dirty="0" smtClean="0">
                <a:solidFill>
                  <a:schemeClr val="bg1"/>
                </a:solidFill>
                <a:latin typeface="Rokkitt"/>
                <a:ea typeface="Rokkitt"/>
                <a:cs typeface="Rokkitt"/>
                <a:sym typeface="Rokkitt"/>
              </a:rPr>
              <a:t>/in/</a:t>
            </a:r>
            <a:r>
              <a:rPr lang="en-US" sz="1350" b="1" dirty="0" err="1" smtClean="0">
                <a:solidFill>
                  <a:schemeClr val="bg1"/>
                </a:solidFill>
                <a:latin typeface="Rokkitt"/>
                <a:ea typeface="Rokkitt"/>
                <a:cs typeface="Rokkitt"/>
                <a:sym typeface="Rokkitt"/>
              </a:rPr>
              <a:t>fahdsiddiqui</a:t>
            </a:r>
            <a:r>
              <a:rPr lang="en-US" sz="1350" b="1" dirty="0" smtClean="0">
                <a:solidFill>
                  <a:schemeClr val="bg1"/>
                </a:solidFill>
                <a:latin typeface="Rokkitt"/>
                <a:ea typeface="Rokkitt"/>
                <a:cs typeface="Rokkitt"/>
                <a:sym typeface="Rokkitt"/>
              </a:rPr>
              <a:t/>
            </a:r>
            <a:br>
              <a:rPr lang="en-US" sz="1350" b="1" dirty="0" smtClean="0">
                <a:solidFill>
                  <a:schemeClr val="bg1"/>
                </a:solidFill>
                <a:latin typeface="Rokkitt"/>
                <a:ea typeface="Rokkitt"/>
                <a:cs typeface="Rokkitt"/>
                <a:sym typeface="Rokkitt"/>
              </a:rPr>
            </a:br>
            <a:r>
              <a:rPr lang="en-US" sz="1350" b="1" dirty="0" smtClean="0">
                <a:solidFill>
                  <a:schemeClr val="bg1"/>
                </a:solidFill>
                <a:latin typeface="Rokkitt"/>
                <a:ea typeface="Rokkitt"/>
                <a:cs typeface="Rokkitt"/>
                <a:sym typeface="Rokkitt"/>
              </a:rPr>
              <a:t/>
            </a:r>
            <a:br>
              <a:rPr lang="en-US" sz="1350" b="1" dirty="0" smtClean="0">
                <a:solidFill>
                  <a:schemeClr val="bg1"/>
                </a:solidFill>
                <a:latin typeface="Rokkitt"/>
                <a:ea typeface="Rokkitt"/>
                <a:cs typeface="Rokkitt"/>
                <a:sym typeface="Rokkitt"/>
              </a:rPr>
            </a:br>
            <a:r>
              <a:rPr lang="en-US" sz="1350" b="1" dirty="0" err="1" smtClean="0">
                <a:solidFill>
                  <a:schemeClr val="bg1"/>
                </a:solidFill>
                <a:latin typeface="Rokkitt"/>
                <a:ea typeface="Rokkitt"/>
                <a:cs typeface="Rokkitt"/>
                <a:sym typeface="Rokkitt"/>
              </a:rPr>
              <a:t>twitter.com</a:t>
            </a:r>
            <a:r>
              <a:rPr lang="en-US" sz="1350" b="1" dirty="0" smtClean="0">
                <a:solidFill>
                  <a:schemeClr val="bg1"/>
                </a:solidFill>
                <a:latin typeface="Rokkitt"/>
                <a:ea typeface="Rokkitt"/>
                <a:cs typeface="Rokkitt"/>
                <a:sym typeface="Rokkitt"/>
              </a:rPr>
              <a:t>/</a:t>
            </a:r>
            <a:r>
              <a:rPr lang="en-US" sz="1350" b="1" dirty="0" err="1" smtClean="0">
                <a:solidFill>
                  <a:schemeClr val="bg1"/>
                </a:solidFill>
                <a:latin typeface="Rokkitt"/>
                <a:ea typeface="Rokkitt"/>
                <a:cs typeface="Rokkitt"/>
                <a:sym typeface="Rokkitt"/>
              </a:rPr>
              <a:t>fahdsiddiqui</a:t>
            </a:r>
            <a:endParaRPr lang="en-US" sz="1350" b="1" dirty="0">
              <a:solidFill>
                <a:schemeClr val="bg1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>
              <a:spcAft>
                <a:spcPts val="900"/>
              </a:spcAft>
              <a:buClr>
                <a:srgbClr val="FFFFFF"/>
              </a:buClr>
              <a:buSzPct val="25000"/>
            </a:pPr>
            <a:r>
              <a:rPr lang="en-US" sz="1350" b="1" dirty="0" err="1" smtClean="0">
                <a:solidFill>
                  <a:schemeClr val="bg1"/>
                </a:solidFill>
                <a:latin typeface="Rokkitt"/>
                <a:ea typeface="Rokkitt"/>
                <a:cs typeface="Rokkitt"/>
                <a:sym typeface="Rokkitt"/>
              </a:rPr>
              <a:t>fahd.siddiqui@bazaarvoice.com</a:t>
            </a:r>
            <a:endParaRPr lang="en-US" sz="1350" b="1" dirty="0" smtClean="0">
              <a:solidFill>
                <a:schemeClr val="bg1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>
              <a:spcAft>
                <a:spcPts val="900"/>
              </a:spcAft>
              <a:buClr>
                <a:srgbClr val="FFFFFF"/>
              </a:buClr>
              <a:buSzPct val="25000"/>
            </a:pPr>
            <a:endParaRPr lang="en-US" sz="1350" b="1" dirty="0">
              <a:solidFill>
                <a:schemeClr val="bg1"/>
              </a:solidFill>
              <a:latin typeface="Rokkitt"/>
              <a:ea typeface="Rokkitt"/>
              <a:cs typeface="Rokkitt"/>
              <a:sym typeface="Rokkitt"/>
            </a:endParaRPr>
          </a:p>
          <a:p>
            <a:pPr>
              <a:spcAft>
                <a:spcPts val="900"/>
              </a:spcAft>
              <a:buClr>
                <a:srgbClr val="FFFFFF"/>
              </a:buClr>
              <a:buSzPct val="25000"/>
            </a:pPr>
            <a:endParaRPr lang="en-US" sz="2100" b="1" dirty="0">
              <a:solidFill>
                <a:schemeClr val="bg1"/>
              </a:solidFill>
              <a:latin typeface="Rokkitt"/>
              <a:ea typeface="Rokkitt"/>
              <a:cs typeface="Rokkitt"/>
              <a:sym typeface="Rokkitt"/>
              <a:rtl val="0"/>
            </a:endParaRPr>
          </a:p>
        </p:txBody>
      </p:sp>
      <p:sp>
        <p:nvSpPr>
          <p:cNvPr id="397" name="Shape 397"/>
          <p:cNvSpPr txBox="1"/>
          <p:nvPr/>
        </p:nvSpPr>
        <p:spPr>
          <a:xfrm>
            <a:off x="3158532" y="820746"/>
            <a:ext cx="1653338" cy="230833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chemeClr val="lt2"/>
              </a:buClr>
              <a:buSzPct val="25000"/>
            </a:pPr>
            <a:r>
              <a:rPr lang="en-US" sz="2100" dirty="0">
                <a:solidFill>
                  <a:schemeClr val="lt2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$ whoami</a:t>
            </a:r>
          </a:p>
        </p:txBody>
      </p:sp>
    </p:spTree>
    <p:extLst>
      <p:ext uri="{BB962C8B-B14F-4D97-AF65-F5344CB8AC3E}">
        <p14:creationId xmlns:p14="http://schemas.microsoft.com/office/powerpoint/2010/main" val="403794060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Delta - A Conflict-free Replicated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001000" cy="320039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Emo </a:t>
            </a:r>
            <a:r>
              <a:rPr lang="en-US" b="1" dirty="0" smtClean="0"/>
              <a:t>Delta</a:t>
            </a:r>
            <a:r>
              <a:rPr lang="en-US" dirty="0" smtClean="0"/>
              <a:t> is a JSON spec that can represent an incremental update to any JSON document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Emo Deltas is a crucial building block for the entire infrastructure. Not only for </a:t>
            </a:r>
            <a:r>
              <a:rPr lang="en-US" dirty="0" err="1" smtClean="0"/>
              <a:t>SoR</a:t>
            </a:r>
            <a:r>
              <a:rPr lang="en-US" dirty="0" smtClean="0"/>
              <a:t>, but also for the Databus.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Emo Row is a sequence of such immutable deltas. Writers simply append a delta (even for deletes). Readers resolve them into a single JSON document upon reads.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20</a:t>
            </a:fld>
            <a:endParaRPr lang="en-US" dirty="0"/>
          </a:p>
        </p:txBody>
      </p:sp>
      <p:pic>
        <p:nvPicPr>
          <p:cNvPr id="6" name="Picture 5" descr="30_Delt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724150"/>
            <a:ext cx="5715000" cy="133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7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Delta </a:t>
            </a:r>
            <a:r>
              <a:rPr lang="en-US" dirty="0" smtClean="0"/>
              <a:t>- A Conflict-free Replicated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001000" cy="304798"/>
          </a:xfrm>
        </p:spPr>
        <p:txBody>
          <a:bodyPr>
            <a:normAutofit lnSpcReduction="10000"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Delta Example: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57200" y="2123013"/>
            <a:ext cx="3962400" cy="17040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9600" y="2427814"/>
            <a:ext cx="4191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Δ1 { "rating": 4,    "text": "I like it</a:t>
            </a:r>
            <a:r>
              <a:rPr lang="en-US" dirty="0" smtClean="0"/>
              <a:t>."}</a:t>
            </a:r>
          </a:p>
          <a:p>
            <a:r>
              <a:rPr lang="en-US" dirty="0" smtClean="0"/>
              <a:t>Δ2 </a:t>
            </a:r>
            <a:r>
              <a:rPr lang="en-US" dirty="0"/>
              <a:t>{ .., "status": "APPROVED" </a:t>
            </a:r>
            <a:r>
              <a:rPr lang="en-US" dirty="0" smtClean="0"/>
              <a:t>}</a:t>
            </a:r>
          </a:p>
          <a:p>
            <a:r>
              <a:rPr lang="en-US" dirty="0" smtClean="0"/>
              <a:t>Δ3 </a:t>
            </a:r>
            <a:r>
              <a:rPr lang="en-US" dirty="0"/>
              <a:t>{ .., "status": if "PENDING" then "REJECTED" end }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1199" y="2080020"/>
            <a:ext cx="2971801" cy="17040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248400" y="2384821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{ "rating": 4,  "text": "I like it.",  </a:t>
            </a:r>
            <a:endParaRPr lang="en-US" smtClean="0"/>
          </a:p>
          <a:p>
            <a:r>
              <a:rPr lang="en-US" dirty="0" smtClean="0"/>
              <a:t>"</a:t>
            </a:r>
            <a:r>
              <a:rPr lang="en-US" dirty="0"/>
              <a:t>status": "APPROVED" }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4572000" y="2808814"/>
            <a:ext cx="10668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09600" y="1809750"/>
            <a:ext cx="3620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MIME Type: application/</a:t>
            </a:r>
            <a:r>
              <a:rPr lang="en-US" dirty="0" err="1" smtClean="0"/>
              <a:t>x.json</a:t>
            </a:r>
            <a:r>
              <a:rPr lang="en-US" dirty="0" smtClean="0"/>
              <a:t>-delta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16218" y="1753681"/>
            <a:ext cx="2921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MIME Type: application/</a:t>
            </a:r>
            <a:r>
              <a:rPr lang="en-US" dirty="0" err="1" smtClean="0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09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Delta </a:t>
            </a:r>
            <a:r>
              <a:rPr lang="en-US" dirty="0" smtClean="0"/>
              <a:t>- A Conflict-free Replicated Data Type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001000" cy="304798"/>
          </a:xfrm>
        </p:spPr>
        <p:txBody>
          <a:bodyPr>
            <a:normAutofit lnSpcReduction="10000"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Cassandra table structure: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47800" y="1673623"/>
            <a:ext cx="495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ourier New" charset="0"/>
              </a:rPr>
              <a:t>CREATE TABLE </a:t>
            </a:r>
            <a:r>
              <a:rPr lang="en-US" dirty="0" err="1">
                <a:latin typeface="Courier New" charset="0"/>
              </a:rPr>
              <a:t>sor_deltas</a:t>
            </a:r>
            <a:r>
              <a:rPr lang="en-US" dirty="0">
                <a:latin typeface="Courier New" charset="0"/>
              </a:rPr>
              <a:t> (</a:t>
            </a:r>
          </a:p>
          <a:p>
            <a:r>
              <a:rPr lang="en-US" dirty="0" err="1">
                <a:latin typeface="Courier New" charset="0"/>
              </a:rPr>
              <a:t>rowkey</a:t>
            </a:r>
            <a:r>
              <a:rPr lang="en-US" dirty="0">
                <a:latin typeface="Courier New" charset="0"/>
              </a:rPr>
              <a:t> blob,</a:t>
            </a:r>
          </a:p>
          <a:p>
            <a:r>
              <a:rPr lang="en-US" b="1" dirty="0" err="1">
                <a:latin typeface="Courier New" charset="0"/>
              </a:rPr>
              <a:t>changeid</a:t>
            </a:r>
            <a:r>
              <a:rPr lang="en-US" b="1" dirty="0">
                <a:latin typeface="Courier New" charset="0"/>
              </a:rPr>
              <a:t> </a:t>
            </a:r>
            <a:r>
              <a:rPr lang="en-US" b="1" dirty="0" err="1">
                <a:latin typeface="Courier New" charset="0"/>
              </a:rPr>
              <a:t>timeuuid</a:t>
            </a:r>
            <a:r>
              <a:rPr lang="en-US" dirty="0">
                <a:latin typeface="Courier New" charset="0"/>
              </a:rPr>
              <a:t>,</a:t>
            </a:r>
          </a:p>
          <a:p>
            <a:r>
              <a:rPr lang="en-US" b="1" dirty="0">
                <a:latin typeface="Courier New" charset="0"/>
              </a:rPr>
              <a:t>delta text</a:t>
            </a:r>
            <a:r>
              <a:rPr lang="en-US" dirty="0">
                <a:latin typeface="Courier New" charset="0"/>
              </a:rPr>
              <a:t>,</a:t>
            </a:r>
          </a:p>
          <a:p>
            <a:r>
              <a:rPr lang="en-US" dirty="0">
                <a:latin typeface="Courier New" charset="0"/>
              </a:rPr>
              <a:t>PRIMARY KEY (</a:t>
            </a:r>
            <a:r>
              <a:rPr lang="en-US" dirty="0" err="1">
                <a:latin typeface="Courier New" charset="0"/>
              </a:rPr>
              <a:t>rowkey</a:t>
            </a:r>
            <a:r>
              <a:rPr lang="en-US" dirty="0">
                <a:latin typeface="Courier New" charset="0"/>
              </a:rPr>
              <a:t>, </a:t>
            </a:r>
            <a:r>
              <a:rPr lang="en-US" b="1" dirty="0" err="1">
                <a:latin typeface="Courier New" charset="0"/>
              </a:rPr>
              <a:t>changeid</a:t>
            </a:r>
            <a:r>
              <a:rPr lang="en-US" dirty="0">
                <a:latin typeface="Courier New" charset="0"/>
              </a:rPr>
              <a:t>)</a:t>
            </a:r>
          </a:p>
          <a:p>
            <a:r>
              <a:rPr lang="en-US" dirty="0">
                <a:latin typeface="Courier New" charset="0"/>
              </a:rPr>
              <a:t>) WITH COMPACT STORAGE</a:t>
            </a:r>
          </a:p>
          <a:p>
            <a:r>
              <a:rPr lang="en-US" dirty="0">
                <a:latin typeface="Courier New" charset="0"/>
              </a:rPr>
              <a:t>AND </a:t>
            </a:r>
            <a:r>
              <a:rPr lang="en-US" dirty="0" err="1">
                <a:latin typeface="Courier New" charset="0"/>
              </a:rPr>
              <a:t>gc_grace_seconds</a:t>
            </a:r>
            <a:r>
              <a:rPr lang="en-US" dirty="0">
                <a:latin typeface="Courier New" charset="0"/>
              </a:rPr>
              <a:t> = </a:t>
            </a:r>
            <a:r>
              <a:rPr lang="en-US" dirty="0" smtClean="0">
                <a:latin typeface="Courier New" charset="0"/>
              </a:rPr>
              <a:t>172800 ...</a:t>
            </a:r>
          </a:p>
          <a:p>
            <a:endParaRPr lang="en-US" dirty="0" smtClean="0">
              <a:latin typeface="Courier New" charset="0"/>
            </a:endParaRP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" y="4248150"/>
            <a:ext cx="5657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b="1" dirty="0" err="1" smtClean="0">
                <a:latin typeface="Courier New" charset="0"/>
              </a:rPr>
              <a:t>changeid</a:t>
            </a:r>
            <a:r>
              <a:rPr lang="en-US" b="1" dirty="0" smtClean="0">
                <a:latin typeface="Courier New" charset="0"/>
              </a:rPr>
              <a:t> </a:t>
            </a:r>
            <a:r>
              <a:rPr lang="en-US" dirty="0" smtClean="0"/>
              <a:t>is a Time UUID, and is a clustering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9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Conflict-free Replicated Data Type (Delta)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769"/>
            <a:ext cx="8001000" cy="30479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Sample Emo Row in Cassandra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23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7" y="1383517"/>
            <a:ext cx="9144000" cy="139374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457200" y="3089986"/>
            <a:ext cx="3886200" cy="548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EmoDB resolves the above CQL rows of deltas into a JSON document: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117" y="2777258"/>
            <a:ext cx="4730750" cy="233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1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EmoDB – System of Record (</a:t>
            </a:r>
            <a:r>
              <a:rPr lang="en-US" dirty="0" err="1" smtClean="0"/>
              <a:t>SoR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5257800" cy="327659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A simple Key/Value store that holds JSON documents.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Globally distributed (Multi-data-center)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Multi-master writes and reads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Fault tolerant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Horizontal Read/Write Scale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Massive global writes (non-blocking, conflict-free)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Flexible JSON content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Incremental updates without reads (including nested JSON attributes)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Granular</a:t>
            </a:r>
            <a:r>
              <a:rPr lang="en-US" dirty="0" smtClean="0"/>
              <a:t> Optimistic Concurrency Control (OCC)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38350"/>
            <a:ext cx="2209800" cy="4572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3886200" y="1657350"/>
            <a:ext cx="22098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 flipV="1">
            <a:off x="3200400" y="1962150"/>
            <a:ext cx="28956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 flipV="1">
            <a:off x="1981200" y="2228850"/>
            <a:ext cx="4114800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1"/>
          </p:cNvCxnSpPr>
          <p:nvPr/>
        </p:nvCxnSpPr>
        <p:spPr>
          <a:xfrm flipH="1">
            <a:off x="3124200" y="2266950"/>
            <a:ext cx="29718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096000" y="2703552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Emo Delta</a:t>
            </a:r>
            <a:endParaRPr lang="en-US"/>
          </a:p>
        </p:txBody>
      </p:sp>
      <p:cxnSp>
        <p:nvCxnSpPr>
          <p:cNvPr id="8" name="Straight Arrow Connector 7"/>
          <p:cNvCxnSpPr>
            <a:stCxn id="4" idx="1"/>
          </p:cNvCxnSpPr>
          <p:nvPr/>
        </p:nvCxnSpPr>
        <p:spPr>
          <a:xfrm flipH="1">
            <a:off x="2667000" y="2888218"/>
            <a:ext cx="3429000" cy="2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1"/>
          </p:cNvCxnSpPr>
          <p:nvPr/>
        </p:nvCxnSpPr>
        <p:spPr>
          <a:xfrm flipH="1">
            <a:off x="5486400" y="2888218"/>
            <a:ext cx="609600" cy="445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1"/>
          </p:cNvCxnSpPr>
          <p:nvPr/>
        </p:nvCxnSpPr>
        <p:spPr>
          <a:xfrm flipH="1" flipV="1">
            <a:off x="4648200" y="1428750"/>
            <a:ext cx="1447800" cy="1459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992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Deltas and Conflict Resolution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95600" y="2419350"/>
            <a:ext cx="33528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CASSANDRA</a:t>
            </a:r>
            <a:endParaRPr lang="en-US" sz="10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0" y="2495550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1"/>
                </a:solidFill>
              </a:rPr>
              <a:t>T1:∆1</a:t>
            </a:r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29200" y="2535043"/>
            <a:ext cx="5052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accent1"/>
                </a:solidFill>
              </a:rPr>
              <a:t>T1:∆1</a:t>
            </a:r>
            <a:endParaRPr lang="en-US" sz="1000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7999" y="2715339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</a:rPr>
              <a:t>T2:∆1 ∆3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29200" y="2715339"/>
            <a:ext cx="6799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FF0000"/>
                </a:solidFill>
              </a:rPr>
              <a:t>T2:∆1 ∆2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11" name="Straight Connector 10"/>
          <p:cNvCxnSpPr>
            <a:endCxn id="3" idx="0"/>
          </p:cNvCxnSpPr>
          <p:nvPr/>
        </p:nvCxnSpPr>
        <p:spPr>
          <a:xfrm>
            <a:off x="4572000" y="1200150"/>
            <a:ext cx="0" cy="1219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572000" y="3181350"/>
            <a:ext cx="0" cy="165547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90800" y="1113452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US</a:t>
            </a:r>
            <a:endParaRPr lang="en-US" sz="12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6172200" y="1113451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EU</a:t>
            </a:r>
            <a:endParaRPr lang="en-US" sz="1200" b="1" dirty="0"/>
          </a:p>
        </p:txBody>
      </p:sp>
      <p:cxnSp>
        <p:nvCxnSpPr>
          <p:cNvPr id="18" name="Straight Connector 17"/>
          <p:cNvCxnSpPr>
            <a:stCxn id="3" idx="1"/>
          </p:cNvCxnSpPr>
          <p:nvPr/>
        </p:nvCxnSpPr>
        <p:spPr>
          <a:xfrm flipH="1" flipV="1">
            <a:off x="381000" y="2797193"/>
            <a:ext cx="2514600" cy="3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6248400" y="2797193"/>
            <a:ext cx="2514600" cy="315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17207" y="2788612"/>
            <a:ext cx="9905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Databus</a:t>
            </a:r>
            <a:endParaRPr lang="en-US" sz="1000" dirty="0"/>
          </a:p>
        </p:txBody>
      </p:sp>
      <p:sp>
        <p:nvSpPr>
          <p:cNvPr id="23" name="TextBox 22"/>
          <p:cNvSpPr txBox="1"/>
          <p:nvPr/>
        </p:nvSpPr>
        <p:spPr>
          <a:xfrm>
            <a:off x="7675419" y="2788612"/>
            <a:ext cx="9905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Databus</a:t>
            </a:r>
            <a:endParaRPr lang="en-US" sz="1000" dirty="0"/>
          </a:p>
        </p:txBody>
      </p:sp>
      <p:sp>
        <p:nvSpPr>
          <p:cNvPr id="25" name="Rectangle 24"/>
          <p:cNvSpPr/>
          <p:nvPr/>
        </p:nvSpPr>
        <p:spPr>
          <a:xfrm>
            <a:off x="1219200" y="2038350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App_US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7010400" y="2038350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 smtClean="0"/>
              <a:t>App_EU</a:t>
            </a:r>
            <a:endParaRPr lang="en-US" sz="1200" dirty="0"/>
          </a:p>
        </p:txBody>
      </p:sp>
      <p:cxnSp>
        <p:nvCxnSpPr>
          <p:cNvPr id="34" name="Elbow Connector 33"/>
          <p:cNvCxnSpPr>
            <a:stCxn id="25" idx="3"/>
          </p:cNvCxnSpPr>
          <p:nvPr/>
        </p:nvCxnSpPr>
        <p:spPr>
          <a:xfrm>
            <a:off x="2209800" y="2190750"/>
            <a:ext cx="685800" cy="4279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6" idx="1"/>
          </p:cNvCxnSpPr>
          <p:nvPr/>
        </p:nvCxnSpPr>
        <p:spPr>
          <a:xfrm rot="10800000" flipV="1">
            <a:off x="6248400" y="2190750"/>
            <a:ext cx="762000" cy="4279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599940" y="1991440"/>
            <a:ext cx="327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∆2</a:t>
            </a:r>
            <a:endParaRPr lang="en-US" sz="1000" dirty="0"/>
          </a:p>
        </p:txBody>
      </p:sp>
      <p:sp>
        <p:nvSpPr>
          <p:cNvPr id="38" name="TextBox 37"/>
          <p:cNvSpPr txBox="1"/>
          <p:nvPr/>
        </p:nvSpPr>
        <p:spPr>
          <a:xfrm>
            <a:off x="2229667" y="1956267"/>
            <a:ext cx="3273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∆3</a:t>
            </a:r>
            <a:endParaRPr lang="en-US" sz="1000" dirty="0"/>
          </a:p>
        </p:txBody>
      </p:sp>
      <p:cxnSp>
        <p:nvCxnSpPr>
          <p:cNvPr id="40" name="Straight Connector 39"/>
          <p:cNvCxnSpPr>
            <a:stCxn id="25" idx="2"/>
          </p:cNvCxnSpPr>
          <p:nvPr/>
        </p:nvCxnSpPr>
        <p:spPr>
          <a:xfrm>
            <a:off x="1714500" y="2343150"/>
            <a:ext cx="0" cy="454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26" idx="2"/>
          </p:cNvCxnSpPr>
          <p:nvPr/>
        </p:nvCxnSpPr>
        <p:spPr>
          <a:xfrm>
            <a:off x="7505700" y="2343150"/>
            <a:ext cx="0" cy="4540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609600" y="3486150"/>
            <a:ext cx="20746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∆1 = { “rating”: 5, “text”: “love it” }</a:t>
            </a:r>
            <a:endParaRPr lang="en-US" sz="1000" dirty="0"/>
          </a:p>
        </p:txBody>
      </p:sp>
      <p:sp>
        <p:nvSpPr>
          <p:cNvPr id="45" name="TextBox 44"/>
          <p:cNvSpPr txBox="1"/>
          <p:nvPr/>
        </p:nvSpPr>
        <p:spPr>
          <a:xfrm>
            <a:off x="609600" y="3685631"/>
            <a:ext cx="17443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∆2 = { ..,“status”: “rejected” }</a:t>
            </a:r>
            <a:endParaRPr lang="en-US" sz="1000" dirty="0"/>
          </a:p>
        </p:txBody>
      </p:sp>
      <p:sp>
        <p:nvSpPr>
          <p:cNvPr id="46" name="TextBox 45"/>
          <p:cNvSpPr txBox="1"/>
          <p:nvPr/>
        </p:nvSpPr>
        <p:spPr>
          <a:xfrm>
            <a:off x="609600" y="3945422"/>
            <a:ext cx="3305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∆3 = { ..,“status”: if “PENDING” then “APPROVED” end }</a:t>
            </a:r>
            <a:endParaRPr lang="en-US" sz="1000" dirty="0"/>
          </a:p>
        </p:txBody>
      </p:sp>
      <p:sp>
        <p:nvSpPr>
          <p:cNvPr id="47" name="TextBox 46"/>
          <p:cNvSpPr txBox="1"/>
          <p:nvPr/>
        </p:nvSpPr>
        <p:spPr>
          <a:xfrm>
            <a:off x="628132" y="1395830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B050"/>
                </a:solidFill>
              </a:rPr>
              <a:t>{“rating”: 5, “text”: “love it”}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742614" y="1395830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B050"/>
                </a:solidFill>
              </a:rPr>
              <a:t>{“rating”: 5, “text”: “love it”}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303117" y="1389706"/>
            <a:ext cx="3538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B050"/>
                </a:solidFill>
              </a:rPr>
              <a:t>{“rating”: 5, “text”: “love it”, “status”: “rejected”}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134024" y="1395569"/>
            <a:ext cx="21515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{“rating”: 5, “text”: “love it”}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4179" y="1394825"/>
            <a:ext cx="3578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00B050"/>
                </a:solidFill>
              </a:rPr>
              <a:t>{“rating”: 5, “text”: “love it”, “status”: “rejected”}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047999" y="2904295"/>
            <a:ext cx="867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50"/>
                </a:solidFill>
              </a:rPr>
              <a:t>T3:∆1 ∆2 ∆3</a:t>
            </a:r>
            <a:endParaRPr lang="en-US" sz="1000" dirty="0">
              <a:solidFill>
                <a:srgbClr val="00B05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29200" y="2910826"/>
            <a:ext cx="8673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rgbClr val="00B050"/>
                </a:solidFill>
              </a:rPr>
              <a:t>T3:∆1 ∆2 ∆3</a:t>
            </a:r>
            <a:endParaRPr lang="en-US" sz="1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38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37" grpId="0"/>
      <p:bldP spid="38" grpId="0"/>
      <p:bldP spid="45" grpId="0"/>
      <p:bldP spid="46" grpId="0"/>
      <p:bldP spid="47" grpId="0"/>
      <p:bldP spid="48" grpId="0"/>
      <p:bldP spid="49" grpId="0"/>
      <p:bldP spid="50" grpId="0"/>
      <p:bldP spid="50" grpId="1"/>
      <p:bldP spid="51" grpId="0"/>
      <p:bldP spid="52" grpId="0"/>
      <p:bldP spid="5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EmoDB – System of Record (</a:t>
            </a:r>
            <a:r>
              <a:rPr lang="en-US" dirty="0" err="1" smtClean="0"/>
              <a:t>SoR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5257800" cy="327659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A simple Key/Value store that holds JSON documents.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Globally distributed (Multi-data-center)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Multi-master writes and reads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Fault tolerant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Horizontal Read/Write Scale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Massive global writes (non-blocking, conflict-free)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Flexible JSON content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Incremental updates without reads (including nested JSON attributes)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Granular</a:t>
            </a:r>
            <a:r>
              <a:rPr lang="en-US" dirty="0" smtClean="0"/>
              <a:t> Optimistic Concurrency Control (OCC)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38350"/>
            <a:ext cx="2209800" cy="4572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3886200" y="1657350"/>
            <a:ext cx="22098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 flipV="1">
            <a:off x="3200400" y="1962150"/>
            <a:ext cx="28956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 flipV="1">
            <a:off x="1981200" y="2228850"/>
            <a:ext cx="4114800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1"/>
          </p:cNvCxnSpPr>
          <p:nvPr/>
        </p:nvCxnSpPr>
        <p:spPr>
          <a:xfrm flipH="1">
            <a:off x="3124200" y="2266950"/>
            <a:ext cx="29718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096000" y="2703552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Emo Delta</a:t>
            </a:r>
            <a:endParaRPr lang="en-US"/>
          </a:p>
        </p:txBody>
      </p:sp>
      <p:cxnSp>
        <p:nvCxnSpPr>
          <p:cNvPr id="8" name="Straight Arrow Connector 7"/>
          <p:cNvCxnSpPr>
            <a:stCxn id="4" idx="1"/>
          </p:cNvCxnSpPr>
          <p:nvPr/>
        </p:nvCxnSpPr>
        <p:spPr>
          <a:xfrm flipH="1">
            <a:off x="2667000" y="2888218"/>
            <a:ext cx="3429000" cy="2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1"/>
          </p:cNvCxnSpPr>
          <p:nvPr/>
        </p:nvCxnSpPr>
        <p:spPr>
          <a:xfrm flipH="1">
            <a:off x="5486400" y="2888218"/>
            <a:ext cx="609600" cy="445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1"/>
          </p:cNvCxnSpPr>
          <p:nvPr/>
        </p:nvCxnSpPr>
        <p:spPr>
          <a:xfrm flipH="1" flipV="1">
            <a:off x="4724400" y="2800350"/>
            <a:ext cx="1371600" cy="87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1"/>
          </p:cNvCxnSpPr>
          <p:nvPr/>
        </p:nvCxnSpPr>
        <p:spPr>
          <a:xfrm flipH="1" flipV="1">
            <a:off x="4876800" y="1428750"/>
            <a:ext cx="1219200" cy="1459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10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Deltas and Granular OCC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124199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Optimistic </a:t>
            </a:r>
            <a:r>
              <a:rPr lang="en-US" dirty="0"/>
              <a:t>Concurrency Control </a:t>
            </a:r>
            <a:r>
              <a:rPr lang="en-US" dirty="0" smtClean="0"/>
              <a:t> (OCC) is usually done by asserting the document version/signature hasn’t changed since our last read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Example: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{"x": 0, "version": 1} </a:t>
            </a: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/>
              <a:t>{"x": 0</a:t>
            </a:r>
            <a:r>
              <a:rPr lang="en-US" dirty="0" smtClean="0"/>
              <a:t>, </a:t>
            </a:r>
            <a:r>
              <a:rPr lang="en-US" dirty="0"/>
              <a:t>"</a:t>
            </a:r>
            <a:r>
              <a:rPr lang="en-US" dirty="0" smtClean="0"/>
              <a:t>y</a:t>
            </a:r>
            <a:r>
              <a:rPr lang="en-US" dirty="0"/>
              <a:t>"</a:t>
            </a:r>
            <a:r>
              <a:rPr lang="en-US" dirty="0" smtClean="0"/>
              <a:t>: 1,</a:t>
            </a:r>
            <a:r>
              <a:rPr lang="en-US" dirty="0"/>
              <a:t> </a:t>
            </a:r>
            <a:r>
              <a:rPr lang="en-US" dirty="0" smtClean="0"/>
              <a:t>"version</a:t>
            </a:r>
            <a:r>
              <a:rPr lang="en-US" dirty="0"/>
              <a:t>": </a:t>
            </a:r>
            <a:r>
              <a:rPr lang="en-US" dirty="0" smtClean="0"/>
              <a:t>2} 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{</a:t>
            </a:r>
            <a:r>
              <a:rPr lang="en-US" b="1" dirty="0">
                <a:solidFill>
                  <a:schemeClr val="accent2"/>
                </a:solidFill>
              </a:rPr>
              <a:t>"x": </a:t>
            </a:r>
            <a:r>
              <a:rPr lang="en-US" b="1" dirty="0" smtClean="0">
                <a:solidFill>
                  <a:schemeClr val="accent2"/>
                </a:solidFill>
              </a:rPr>
              <a:t>1</a:t>
            </a:r>
            <a:r>
              <a:rPr lang="en-US" dirty="0" smtClean="0"/>
              <a:t>, </a:t>
            </a:r>
            <a:r>
              <a:rPr lang="en-US" dirty="0"/>
              <a:t>"y": 1, "version": </a:t>
            </a:r>
            <a:r>
              <a:rPr lang="en-US" dirty="0" smtClean="0"/>
              <a:t>2} (assertion: version:1) </a:t>
            </a:r>
            <a:r>
              <a:rPr lang="en-US" b="1" dirty="0" smtClean="0">
                <a:solidFill>
                  <a:schemeClr val="accent2"/>
                </a:solidFill>
                <a:sym typeface="Wingdings"/>
              </a:rPr>
              <a:t> This fails as version has changed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/>
              <a:t>Emo does not have row level locking, and only provides </a:t>
            </a:r>
            <a:r>
              <a:rPr lang="en-US" dirty="0" smtClean="0"/>
              <a:t>OCC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02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Deltas and Granular OCC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28999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“</a:t>
            </a:r>
            <a:r>
              <a:rPr lang="en-US" dirty="0"/>
              <a:t>Conditional” Delta type allows writers to append a delta that is based on any arbitrary existing attribute of the document for </a:t>
            </a:r>
            <a:r>
              <a:rPr lang="en-US" dirty="0" smtClean="0"/>
              <a:t>OCC.</a:t>
            </a:r>
          </a:p>
          <a:p>
            <a:pPr marL="285750" indent="-285750">
              <a:buFontTx/>
              <a:buChar char="-"/>
            </a:pPr>
            <a:r>
              <a:rPr lang="en-US" dirty="0"/>
              <a:t>Example: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P1 reads: {"</a:t>
            </a:r>
            <a:r>
              <a:rPr lang="en-US" dirty="0"/>
              <a:t>x": 0, "version": 1}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P2 writes: {"</a:t>
            </a:r>
            <a:r>
              <a:rPr lang="en-US" dirty="0"/>
              <a:t>x": 0, "y": 1, "version": 2}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P1 writes: {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"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x": 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{..,if 0 then 1}}</a:t>
            </a:r>
            <a:r>
              <a:rPr lang="en-US" dirty="0" smtClean="0"/>
              <a:t> 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  <a:sym typeface="Wingdings"/>
              </a:rPr>
              <a:t> This </a:t>
            </a:r>
            <a:r>
              <a:rPr lang="en-US" b="1" dirty="0" smtClean="0">
                <a:solidFill>
                  <a:schemeClr val="bg2">
                    <a:lumMod val="50000"/>
                  </a:schemeClr>
                </a:solidFill>
                <a:sym typeface="Wingdings"/>
              </a:rPr>
              <a:t>delta passes even when another irrelevant attribute is updated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Hence, “granular” OCC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The document may have changed for other attributes, but as long as the attribute we care about remains the same 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/>
              <a:t>By the way, EmoDB also provides “~version” and “~signature” hash </a:t>
            </a:r>
            <a:r>
              <a:rPr lang="en-US" dirty="0" smtClean="0"/>
              <a:t>too if that’s your jam.</a:t>
            </a:r>
            <a:endParaRPr lang="en-US" dirty="0"/>
          </a:p>
          <a:p>
            <a:endParaRPr lang="en-US" dirty="0" smtClean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EmoDB – System of Record (</a:t>
            </a:r>
            <a:r>
              <a:rPr lang="en-US" dirty="0" err="1" smtClean="0"/>
              <a:t>SoR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5257800" cy="327659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A simple Key/Value store that holds JSON documents.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Globally distributed (Multi-data-center)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Multi-master writes and reads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Fault tolerant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Horizontal Read/Write Scale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Massive global writes (non-blocking, conflict-free)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Flexible JSON content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Incremental updates without reads (including nested JSON attributes)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Granular</a:t>
            </a:r>
            <a:r>
              <a:rPr lang="en-US" dirty="0" smtClean="0"/>
              <a:t> Optimistic Concurrency Control (OCC)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38350"/>
            <a:ext cx="2209800" cy="457200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7" idx="1"/>
          </p:cNvCxnSpPr>
          <p:nvPr/>
        </p:nvCxnSpPr>
        <p:spPr>
          <a:xfrm flipH="1" flipV="1">
            <a:off x="3886200" y="1657350"/>
            <a:ext cx="2209800" cy="609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1"/>
          </p:cNvCxnSpPr>
          <p:nvPr/>
        </p:nvCxnSpPr>
        <p:spPr>
          <a:xfrm flipH="1" flipV="1">
            <a:off x="3200400" y="1962150"/>
            <a:ext cx="2895600" cy="30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1"/>
          </p:cNvCxnSpPr>
          <p:nvPr/>
        </p:nvCxnSpPr>
        <p:spPr>
          <a:xfrm flipH="1" flipV="1">
            <a:off x="1981200" y="2228850"/>
            <a:ext cx="4114800" cy="38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1"/>
          </p:cNvCxnSpPr>
          <p:nvPr/>
        </p:nvCxnSpPr>
        <p:spPr>
          <a:xfrm flipH="1">
            <a:off x="3124200" y="2266950"/>
            <a:ext cx="29718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096000" y="2703552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Emo Delta</a:t>
            </a:r>
            <a:endParaRPr lang="en-US"/>
          </a:p>
        </p:txBody>
      </p:sp>
      <p:cxnSp>
        <p:nvCxnSpPr>
          <p:cNvPr id="8" name="Straight Arrow Connector 7"/>
          <p:cNvCxnSpPr>
            <a:stCxn id="4" idx="1"/>
          </p:cNvCxnSpPr>
          <p:nvPr/>
        </p:nvCxnSpPr>
        <p:spPr>
          <a:xfrm flipH="1">
            <a:off x="2667000" y="2888218"/>
            <a:ext cx="3429000" cy="216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4" idx="1"/>
          </p:cNvCxnSpPr>
          <p:nvPr/>
        </p:nvCxnSpPr>
        <p:spPr>
          <a:xfrm flipH="1">
            <a:off x="5486400" y="2888218"/>
            <a:ext cx="609600" cy="445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1"/>
          </p:cNvCxnSpPr>
          <p:nvPr/>
        </p:nvCxnSpPr>
        <p:spPr>
          <a:xfrm flipH="1" flipV="1">
            <a:off x="4724400" y="2800350"/>
            <a:ext cx="1371600" cy="87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4" idx="1"/>
          </p:cNvCxnSpPr>
          <p:nvPr/>
        </p:nvCxnSpPr>
        <p:spPr>
          <a:xfrm flipH="1" flipV="1">
            <a:off x="4724399" y="1428750"/>
            <a:ext cx="1371601" cy="1459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4" idx="1"/>
          </p:cNvCxnSpPr>
          <p:nvPr/>
        </p:nvCxnSpPr>
        <p:spPr>
          <a:xfrm flipH="1">
            <a:off x="3505200" y="2888218"/>
            <a:ext cx="2590800" cy="902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16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/>
        </p:nvSpPr>
        <p:spPr>
          <a:xfrm>
            <a:off x="1143000" y="0"/>
            <a:ext cx="6908800" cy="2491434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35" name="Shape 435"/>
          <p:cNvSpPr/>
          <p:nvPr/>
        </p:nvSpPr>
        <p:spPr>
          <a:xfrm>
            <a:off x="1143000" y="2228850"/>
            <a:ext cx="6858000" cy="291465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36" name="Shape 436"/>
          <p:cNvSpPr txBox="1"/>
          <p:nvPr/>
        </p:nvSpPr>
        <p:spPr>
          <a:xfrm>
            <a:off x="1473203" y="3799493"/>
            <a:ext cx="2666997" cy="1020156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rtl val="0"/>
              </a:rPr>
              <a:t> SaaS serving software that collects and displays user generated content, crunches analytics, and extracts insights.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4546600" y="3608994"/>
            <a:ext cx="3282950" cy="982057"/>
          </a:xfrm>
          <a:prstGeom prst="rect">
            <a:avLst/>
          </a:prstGeom>
          <a:noFill/>
          <a:ln>
            <a:noFill/>
          </a:ln>
        </p:spPr>
        <p:txBody>
          <a:bodyPr lIns="68569" tIns="68569" rIns="68569" bIns="68569" anchor="t" anchorCtr="0">
            <a:noAutofit/>
          </a:bodyPr>
          <a:lstStyle/>
          <a:p>
            <a:pPr>
              <a:buClr>
                <a:schemeClr val="accent4"/>
              </a:buClr>
              <a:buSzPct val="25000"/>
            </a:pPr>
            <a:r>
              <a:rPr lang="en-US" sz="1050">
                <a:solidFill>
                  <a:schemeClr val="accent4"/>
                </a:solidFill>
                <a:latin typeface="Rokkitt"/>
                <a:ea typeface="Rokkitt"/>
                <a:cs typeface="Rokkitt"/>
                <a:sym typeface="Rokkitt"/>
                <a:rtl val="0"/>
              </a:rPr>
              <a:t>Thousands of clients</a:t>
            </a:r>
          </a:p>
          <a:p>
            <a:endParaRPr lang="en-US" sz="1050">
              <a:solidFill>
                <a:schemeClr val="accent4"/>
              </a:solidFill>
              <a:latin typeface="Rokkitt"/>
              <a:ea typeface="Rokkitt"/>
              <a:cs typeface="Rokkitt"/>
              <a:sym typeface="Rokkitt"/>
              <a:rtl val="0"/>
            </a:endParaRPr>
          </a:p>
          <a:p>
            <a:pPr>
              <a:buClr>
                <a:schemeClr val="accent4"/>
              </a:buClr>
              <a:buSzPct val="25000"/>
            </a:pPr>
            <a:r>
              <a:rPr lang="en-US" sz="1050">
                <a:solidFill>
                  <a:schemeClr val="accent4"/>
                </a:solidFill>
                <a:latin typeface="Rokkitt"/>
                <a:ea typeface="Rokkitt"/>
                <a:cs typeface="Rokkitt"/>
                <a:sym typeface="Rokkitt"/>
                <a:rtl val="0"/>
              </a:rPr>
              <a:t>Hundreds of millions of pieces of content</a:t>
            </a:r>
          </a:p>
          <a:p>
            <a:endParaRPr lang="en-US" sz="1050">
              <a:solidFill>
                <a:schemeClr val="accent4"/>
              </a:solidFill>
              <a:latin typeface="Rokkitt"/>
              <a:ea typeface="Rokkitt"/>
              <a:cs typeface="Rokkitt"/>
              <a:sym typeface="Rokkitt"/>
              <a:rtl val="0"/>
            </a:endParaRPr>
          </a:p>
          <a:p>
            <a:pPr>
              <a:buClr>
                <a:schemeClr val="accent4"/>
              </a:buClr>
              <a:buSzPct val="25000"/>
            </a:pPr>
            <a:r>
              <a:rPr lang="en-US" sz="1050">
                <a:solidFill>
                  <a:schemeClr val="accent4"/>
                </a:solidFill>
                <a:latin typeface="Rokkitt"/>
                <a:ea typeface="Rokkitt"/>
                <a:cs typeface="Rokkitt"/>
                <a:sym typeface="Rokkitt"/>
                <a:rtl val="0"/>
              </a:rPr>
              <a:t>Hundreds of millions of unique visitors per month</a:t>
            </a:r>
          </a:p>
          <a:p>
            <a:endParaRPr lang="en-US" sz="1050">
              <a:solidFill>
                <a:schemeClr val="accent4"/>
              </a:solidFill>
              <a:latin typeface="Rokkitt"/>
              <a:ea typeface="Rokkitt"/>
              <a:cs typeface="Rokkitt"/>
              <a:sym typeface="Rokkitt"/>
              <a:rtl val="0"/>
            </a:endParaRPr>
          </a:p>
          <a:p>
            <a:pPr>
              <a:buClr>
                <a:schemeClr val="accent4"/>
              </a:buClr>
              <a:buSzPct val="25000"/>
            </a:pPr>
            <a:r>
              <a:rPr lang="en-US" sz="1050">
                <a:solidFill>
                  <a:schemeClr val="accent4"/>
                </a:solidFill>
                <a:latin typeface="Rokkitt"/>
                <a:ea typeface="Rokkitt"/>
                <a:cs typeface="Rokkitt"/>
                <a:sym typeface="Rokkitt"/>
                <a:rtl val="0"/>
              </a:rPr>
              <a:t>Tens of billions of pageviews per month</a:t>
            </a:r>
          </a:p>
          <a:p>
            <a:endParaRPr lang="en-US" sz="1050">
              <a:solidFill>
                <a:schemeClr val="accent4"/>
              </a:solidFill>
              <a:latin typeface="Rokkitt"/>
              <a:ea typeface="Rokkitt"/>
              <a:cs typeface="Rokkitt"/>
              <a:sym typeface="Rokkitt"/>
              <a:rtl val="0"/>
            </a:endParaRPr>
          </a:p>
          <a:p>
            <a:endParaRPr lang="en-US" sz="1050">
              <a:solidFill>
                <a:schemeClr val="accent4"/>
              </a:solidFill>
              <a:latin typeface="Rokkitt"/>
              <a:ea typeface="Rokkitt"/>
              <a:cs typeface="Rokkitt"/>
              <a:sym typeface="Rokkitt"/>
              <a:rtl val="0"/>
            </a:endParaRPr>
          </a:p>
          <a:p>
            <a:endParaRPr lang="en-US" sz="1050">
              <a:solidFill>
                <a:schemeClr val="accent4"/>
              </a:solidFill>
              <a:latin typeface="Rokkitt"/>
              <a:ea typeface="Rokkitt"/>
              <a:cs typeface="Rokkitt"/>
              <a:sym typeface="Rokkitt"/>
              <a:rtl val="0"/>
            </a:endParaRPr>
          </a:p>
        </p:txBody>
      </p:sp>
      <p:cxnSp>
        <p:nvCxnSpPr>
          <p:cNvPr id="438" name="Shape 438"/>
          <p:cNvCxnSpPr/>
          <p:nvPr/>
        </p:nvCxnSpPr>
        <p:spPr>
          <a:xfrm>
            <a:off x="4330700" y="3618278"/>
            <a:ext cx="0" cy="1296621"/>
          </a:xfrm>
          <a:prstGeom prst="straightConnector1">
            <a:avLst/>
          </a:prstGeom>
          <a:noFill/>
          <a:ln w="9525" cap="flat">
            <a:solidFill>
              <a:srgbClr val="FFFFFF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39" name="Shape 439"/>
          <p:cNvSpPr/>
          <p:nvPr/>
        </p:nvSpPr>
        <p:spPr>
          <a:xfrm>
            <a:off x="1540708" y="2597505"/>
            <a:ext cx="1043741" cy="1082542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440" name="Shape 440"/>
          <p:cNvSpPr txBox="1"/>
          <p:nvPr/>
        </p:nvSpPr>
        <p:spPr>
          <a:xfrm>
            <a:off x="2921000" y="3022599"/>
            <a:ext cx="4552381" cy="346248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b="1">
                <a:solidFill>
                  <a:schemeClr val="lt1"/>
                </a:solidFill>
                <a:latin typeface="Rokkitt"/>
                <a:ea typeface="Rokkitt"/>
                <a:cs typeface="Rokkitt"/>
                <a:sym typeface="Rokkitt"/>
                <a:rtl val="0"/>
              </a:rPr>
              <a:t>Austin-based company founded in 2005</a:t>
            </a:r>
          </a:p>
        </p:txBody>
      </p:sp>
      <p:sp>
        <p:nvSpPr>
          <p:cNvPr id="441" name="Shape 441"/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8000">
                <a:srgbClr val="FFFFFF">
                  <a:alpha val="0"/>
                </a:srgbClr>
              </a:gs>
              <a:gs pos="100000">
                <a:srgbClr val="0C0C0C">
                  <a:alpha val="31372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42" name="Shape 442"/>
          <p:cNvSpPr/>
          <p:nvPr/>
        </p:nvSpPr>
        <p:spPr>
          <a:xfrm>
            <a:off x="5717304" y="2235777"/>
            <a:ext cx="1130300" cy="234950"/>
          </a:xfrm>
          <a:prstGeom prst="rect">
            <a:avLst/>
          </a:prstGeom>
          <a:solidFill>
            <a:srgbClr val="C0CA55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44" name="Shape 444"/>
          <p:cNvSpPr/>
          <p:nvPr/>
        </p:nvSpPr>
        <p:spPr>
          <a:xfrm>
            <a:off x="6870700" y="2228850"/>
            <a:ext cx="1130300" cy="2349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45" name="Shape 445"/>
          <p:cNvSpPr txBox="1"/>
          <p:nvPr/>
        </p:nvSpPr>
        <p:spPr>
          <a:xfrm>
            <a:off x="5938314" y="2216149"/>
            <a:ext cx="638896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chemeClr val="dk2"/>
              </a:buClr>
              <a:buSzPct val="25000"/>
            </a:pPr>
            <a:r>
              <a:rPr lang="en-US" sz="1200" dirty="0">
                <a:solidFill>
                  <a:schemeClr val="bg1"/>
                </a:solidFill>
                <a:latin typeface="Rokkitt"/>
                <a:ea typeface="Rokkitt"/>
                <a:cs typeface="Rokkitt"/>
                <a:sym typeface="Rokkitt"/>
                <a:rtl val="0"/>
              </a:rPr>
              <a:t>Austin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7022842" y="2216149"/>
            <a:ext cx="871163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chemeClr val="dk2"/>
              </a:buClr>
              <a:buSzPct val="25000"/>
            </a:pPr>
            <a:r>
              <a:rPr lang="en-US" sz="1200" dirty="0">
                <a:solidFill>
                  <a:schemeClr val="bg1"/>
                </a:solidFill>
                <a:latin typeface="Rokkitt"/>
                <a:ea typeface="Rokkitt"/>
                <a:cs typeface="Rokkitt"/>
                <a:sym typeface="Rokkitt"/>
                <a:rtl val="0"/>
              </a:rPr>
              <a:t>New York</a:t>
            </a:r>
          </a:p>
        </p:txBody>
      </p:sp>
      <p:sp>
        <p:nvSpPr>
          <p:cNvPr id="448" name="Shape 448"/>
          <p:cNvSpPr txBox="1"/>
          <p:nvPr/>
        </p:nvSpPr>
        <p:spPr>
          <a:xfrm>
            <a:off x="4675905" y="2261177"/>
            <a:ext cx="995624" cy="190437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rgbClr val="A5A5A5"/>
              </a:buClr>
              <a:buSzPct val="25000"/>
            </a:pPr>
            <a:r>
              <a:rPr lang="en-US" sz="788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  <a:rtl val="0"/>
              </a:rPr>
              <a:t>Engineering offices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Reads - Distributed Compaction of Deltas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4876800" cy="281939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Over time, deltas will accrue and reads would take longer to resolve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EmoDB needs to compact these deltas by resolving and replacing them with a single resolved delta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 a distributed environment, this can lead to data loss if an out-of-order delta is in flight.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700" y="1063229"/>
            <a:ext cx="3213100" cy="3302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09600" y="3562350"/>
            <a:ext cx="2895600" cy="8028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DC-1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riangle 6"/>
          <p:cNvSpPr/>
          <p:nvPr/>
        </p:nvSpPr>
        <p:spPr>
          <a:xfrm>
            <a:off x="838200" y="3943350"/>
            <a:ext cx="228600" cy="2286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/>
          <p:cNvSpPr/>
          <p:nvPr/>
        </p:nvSpPr>
        <p:spPr>
          <a:xfrm>
            <a:off x="1181100" y="3927873"/>
            <a:ext cx="228600" cy="2286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/>
          <p:cNvSpPr/>
          <p:nvPr/>
        </p:nvSpPr>
        <p:spPr>
          <a:xfrm>
            <a:off x="1930400" y="3927873"/>
            <a:ext cx="228600" cy="2286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riangle 9"/>
          <p:cNvSpPr/>
          <p:nvPr/>
        </p:nvSpPr>
        <p:spPr>
          <a:xfrm>
            <a:off x="4139623" y="2800350"/>
            <a:ext cx="228600" cy="2286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Curved Connector 11"/>
          <p:cNvCxnSpPr>
            <a:stCxn id="10" idx="1"/>
          </p:cNvCxnSpPr>
          <p:nvPr/>
        </p:nvCxnSpPr>
        <p:spPr>
          <a:xfrm rot="10800000" flipV="1">
            <a:off x="1600201" y="2914650"/>
            <a:ext cx="2596573" cy="12573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52508" y="3126254"/>
            <a:ext cx="1391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In-flight delta</a:t>
            </a:r>
            <a:endParaRPr lang="en-US" sz="1400" dirty="0"/>
          </a:p>
        </p:txBody>
      </p:sp>
      <p:sp>
        <p:nvSpPr>
          <p:cNvPr id="14" name="Triangle 13"/>
          <p:cNvSpPr/>
          <p:nvPr/>
        </p:nvSpPr>
        <p:spPr>
          <a:xfrm>
            <a:off x="2237509" y="3925690"/>
            <a:ext cx="228600" cy="228600"/>
          </a:xfrm>
          <a:prstGeom prst="triangl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91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3" grpId="0"/>
      <p:bldP spid="14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Distributed Compaction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077200" cy="281939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If only we could tell exactly which Cassandra columns in a row (deltas) are fully consistent on all nodes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Let’s call this Full Consistency Timestamp (FCT), such that any column with time UUID before FCT is fully consistent on all nodes.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More formally,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given C, the set of c</a:t>
            </a:r>
            <a:r>
              <a:rPr lang="en-US" dirty="0"/>
              <a:t>onsist</a:t>
            </a:r>
            <a:r>
              <a:rPr lang="en-US" dirty="0" smtClean="0"/>
              <a:t>ent events, and FCT, the full consistency timestamp,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for all events e with timestamp t</a:t>
            </a:r>
            <a:r>
              <a:rPr lang="en-US" baseline="-25000" dirty="0" smtClean="0"/>
              <a:t>e</a:t>
            </a:r>
            <a:r>
              <a:rPr lang="en-US" dirty="0" smtClean="0"/>
              <a:t>, if t</a:t>
            </a:r>
            <a:r>
              <a:rPr lang="en-US" baseline="-25000" dirty="0" smtClean="0"/>
              <a:t>e</a:t>
            </a:r>
            <a:r>
              <a:rPr lang="en-US" dirty="0" smtClean="0"/>
              <a:t> &lt; FCT, e </a:t>
            </a:r>
            <a:r>
              <a:rPr lang="nl-NL" dirty="0"/>
              <a:t>∈ C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nl-NL" dirty="0" err="1" smtClean="0"/>
              <a:t>Aka</a:t>
            </a:r>
            <a:r>
              <a:rPr lang="nl-NL" dirty="0" smtClean="0"/>
              <a:t>: ∀ </a:t>
            </a:r>
            <a:r>
              <a:rPr lang="nl-NL" dirty="0"/>
              <a:t>e, te | te &lt; FCT =&gt; e ∈  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47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06375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Distributed Compaction Solution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0" y="4837113"/>
            <a:ext cx="1593850" cy="273050"/>
          </a:xfrm>
        </p:spPr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0" y="4837113"/>
            <a:ext cx="404813" cy="273050"/>
          </a:xfrm>
        </p:spPr>
        <p:txBody>
          <a:bodyPr/>
          <a:lstStyle/>
          <a:p>
            <a:fld id="{B10D5614-B734-4280-8F57-1D4947433C97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30429"/>
            <a:ext cx="9067800" cy="512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7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Distributed Compaction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077200" cy="335279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Exploit Cassandra’s Hinted Handoff feature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Let’s take a look at the Hints table (C* 2.2.4)</a:t>
            </a:r>
          </a:p>
          <a:p>
            <a:endParaRPr lang="en-US" dirty="0"/>
          </a:p>
          <a:p>
            <a:r>
              <a:rPr lang="en-US" dirty="0" err="1"/>
              <a:t>cqlsh:system</a:t>
            </a:r>
            <a:r>
              <a:rPr lang="en-US" dirty="0"/>
              <a:t>&gt; </a:t>
            </a:r>
            <a:r>
              <a:rPr lang="en-US" dirty="0" err="1"/>
              <a:t>desc</a:t>
            </a:r>
            <a:r>
              <a:rPr lang="en-US" dirty="0"/>
              <a:t> table hints;</a:t>
            </a:r>
          </a:p>
          <a:p>
            <a:r>
              <a:rPr lang="en-US" dirty="0"/>
              <a:t>CREATE TABLE </a:t>
            </a:r>
            <a:r>
              <a:rPr lang="en-US" dirty="0" err="1"/>
              <a:t>system.hints</a:t>
            </a:r>
            <a:r>
              <a:rPr lang="en-US" dirty="0"/>
              <a:t> (</a:t>
            </a:r>
          </a:p>
          <a:p>
            <a:r>
              <a:rPr lang="en-US" dirty="0" err="1"/>
              <a:t>target_id</a:t>
            </a:r>
            <a:r>
              <a:rPr lang="en-US" dirty="0"/>
              <a:t> </a:t>
            </a:r>
            <a:r>
              <a:rPr lang="en-US" dirty="0" err="1"/>
              <a:t>uuid</a:t>
            </a:r>
            <a:r>
              <a:rPr lang="en-US" dirty="0"/>
              <a:t>,</a:t>
            </a:r>
          </a:p>
          <a:p>
            <a:r>
              <a:rPr lang="en-US" b="1" dirty="0" err="1"/>
              <a:t>hint_id</a:t>
            </a:r>
            <a:r>
              <a:rPr lang="en-US" dirty="0"/>
              <a:t> </a:t>
            </a:r>
            <a:r>
              <a:rPr lang="en-US" b="1" dirty="0" err="1"/>
              <a:t>timeuuid</a:t>
            </a:r>
            <a:r>
              <a:rPr lang="en-US" dirty="0" smtClean="0"/>
              <a:t>,  </a:t>
            </a:r>
            <a:endParaRPr lang="en-US" dirty="0"/>
          </a:p>
          <a:p>
            <a:r>
              <a:rPr lang="en-US" dirty="0" err="1"/>
              <a:t>message_version</a:t>
            </a:r>
            <a:r>
              <a:rPr lang="en-US" dirty="0"/>
              <a:t> </a:t>
            </a:r>
            <a:r>
              <a:rPr lang="en-US" dirty="0" err="1"/>
              <a:t>int</a:t>
            </a:r>
            <a:r>
              <a:rPr lang="en-US" dirty="0"/>
              <a:t>, mutation blob,</a:t>
            </a:r>
          </a:p>
          <a:p>
            <a:r>
              <a:rPr lang="en-US" dirty="0"/>
              <a:t>PRIMARY KEY (</a:t>
            </a:r>
            <a:r>
              <a:rPr lang="en-US" dirty="0" err="1"/>
              <a:t>target_id</a:t>
            </a:r>
            <a:r>
              <a:rPr lang="en-US" dirty="0"/>
              <a:t>, </a:t>
            </a:r>
            <a:r>
              <a:rPr lang="en-US" b="1" dirty="0" err="1"/>
              <a:t>hint_id</a:t>
            </a:r>
            <a:r>
              <a:rPr lang="en-US" dirty="0"/>
              <a:t>, </a:t>
            </a:r>
            <a:r>
              <a:rPr lang="en-US" dirty="0" err="1"/>
              <a:t>message_version</a:t>
            </a:r>
            <a:r>
              <a:rPr lang="en-US" dirty="0"/>
              <a:t>) ) WITH COMPACT STORAGE ..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1" y="2343150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</a:t>
            </a:r>
            <a:r>
              <a:rPr lang="en-US" dirty="0" err="1" smtClean="0"/>
              <a:t>hint_id</a:t>
            </a:r>
            <a:r>
              <a:rPr lang="en-US" dirty="0" smtClean="0"/>
              <a:t> is a </a:t>
            </a:r>
            <a:r>
              <a:rPr lang="en-US" dirty="0" err="1" smtClean="0"/>
              <a:t>timeuuid</a:t>
            </a:r>
            <a:r>
              <a:rPr lang="en-US" dirty="0" smtClean="0"/>
              <a:t>, and also a clustering key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>
            <a:off x="2051720" y="2666316"/>
            <a:ext cx="2520281" cy="5912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1"/>
          </p:cNvCxnSpPr>
          <p:nvPr/>
        </p:nvCxnSpPr>
        <p:spPr>
          <a:xfrm flipH="1">
            <a:off x="3200400" y="2666316"/>
            <a:ext cx="1371601" cy="11246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7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Distributed Compaction Solution - FCT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077200" cy="281939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D</a:t>
            </a:r>
            <a:r>
              <a:rPr lang="en-US" dirty="0" smtClean="0"/>
              <a:t>etermining the oldest hint on a node is trivial. 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dirty="0" err="1" smtClean="0"/>
              <a:t>cqlsh:system</a:t>
            </a:r>
            <a:r>
              <a:rPr lang="en-US" dirty="0" smtClean="0"/>
              <a:t>&gt; SELECT min(</a:t>
            </a:r>
            <a:r>
              <a:rPr lang="en-US" dirty="0" err="1" smtClean="0"/>
              <a:t>hint_id</a:t>
            </a:r>
            <a:r>
              <a:rPr lang="en-US" dirty="0" smtClean="0"/>
              <a:t>) as </a:t>
            </a:r>
            <a:r>
              <a:rPr lang="en-US" dirty="0" err="1" smtClean="0"/>
              <a:t>oldest_hint</a:t>
            </a:r>
            <a:r>
              <a:rPr lang="en-US" dirty="0" smtClean="0"/>
              <a:t> from hints;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Oldest hint timestamp tells us that any update before that is fully consistent (edge cases do exist, but resolvable)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So, knowing the oldest hints on all nodes will give us our FCT. If no hints exist, take current time as oldest hint time. Finally: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/>
              <a:t>	</a:t>
            </a:r>
            <a:r>
              <a:rPr lang="nl-NL" dirty="0"/>
              <a:t> </a:t>
            </a:r>
            <a:r>
              <a:rPr lang="nl-NL" sz="1800" i="1" dirty="0" smtClean="0"/>
              <a:t>FCT = min(oldhint_1, oldhint_2,…,</a:t>
            </a:r>
            <a:r>
              <a:rPr lang="nl-NL" sz="1800" i="1" dirty="0" err="1" smtClean="0"/>
              <a:t>old_hint_n</a:t>
            </a:r>
            <a:r>
              <a:rPr lang="nl-NL" sz="1800" i="1" dirty="0" smtClean="0"/>
              <a:t>) – (2 * </a:t>
            </a:r>
            <a:r>
              <a:rPr lang="nl-NL" sz="1800" i="1" dirty="0" err="1" smtClean="0"/>
              <a:t>rpc_timeout</a:t>
            </a:r>
            <a:r>
              <a:rPr lang="nl-NL" sz="1800" i="1" dirty="0" smtClean="0"/>
              <a:t>)</a:t>
            </a:r>
            <a:endParaRPr lang="en-US" sz="1800" i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9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Distributed Compaction Solution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077200" cy="281939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Equipped with FCT, we know exactly which deltas any node can compact independently and concurrently without fearing data loss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Basically, any delta with a time UUID less than FCT can be compacted away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Other applications of FCT include monitoring cluster health, global consistency for </a:t>
            </a:r>
            <a:r>
              <a:rPr lang="en-US" dirty="0" err="1" smtClean="0"/>
              <a:t>databus</a:t>
            </a:r>
            <a:r>
              <a:rPr lang="en-US" dirty="0" smtClean="0"/>
              <a:t>, and synchronizing events cross data center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16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780034"/>
            <a:ext cx="8229600" cy="140131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/>
                <a:cs typeface="Arial"/>
              </a:rPr>
              <a:t>EmoDB is: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endParaRPr lang="en-US" dirty="0">
              <a:latin typeface="Arial"/>
              <a:cs typeface="Arial"/>
            </a:endParaRPr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457200" y="226695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457200" indent="-457200">
              <a:buFont typeface="Arial" charset="0"/>
              <a:buChar char="•"/>
            </a:pPr>
            <a:r>
              <a:rPr lang="en-US" dirty="0" smtClean="0"/>
              <a:t>Globally distributed JSON key/value store</a:t>
            </a:r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457200" y="2830066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652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3350"/>
            <a:ext cx="5878955" cy="491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3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EmoDB – Bulk use case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38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128" y="1733550"/>
            <a:ext cx="4870672" cy="2508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352550"/>
            <a:ext cx="45922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Export all data daily to HDFS/S3 for bulk jobs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No freezing of writes allowed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while providing efficient reads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0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err="1" smtClean="0"/>
              <a:t>EmoStash</a:t>
            </a:r>
            <a:r>
              <a:rPr lang="en-US" dirty="0" smtClean="0"/>
              <a:t> – Global Snapshots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077200" cy="198119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Another application of Emo Deltas – global snapshots without freezing writes !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The snapshot process simply ignores any deltas later than the “snapshot” time to capture and upload the exact view of the globally distributed data store at that moment.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Picture 5" descr="30_Delta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81" y="3204525"/>
            <a:ext cx="4114800" cy="9645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76700" y="457468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Snapshot cutoff</a:t>
            </a:r>
            <a:endParaRPr lang="en-US"/>
          </a:p>
        </p:txBody>
      </p:sp>
      <p:cxnSp>
        <p:nvCxnSpPr>
          <p:cNvPr id="8" name="Curved Connector 7"/>
          <p:cNvCxnSpPr>
            <a:stCxn id="4" idx="1"/>
            <a:endCxn id="6" idx="2"/>
          </p:cNvCxnSpPr>
          <p:nvPr/>
        </p:nvCxnSpPr>
        <p:spPr>
          <a:xfrm rot="10800000">
            <a:off x="2425782" y="4169053"/>
            <a:ext cx="1650919" cy="5903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0819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FFFFFF">
                  <a:alpha val="0"/>
                </a:srgbClr>
              </a:gs>
              <a:gs pos="0">
                <a:srgbClr val="FFFFFF">
                  <a:alpha val="0"/>
                </a:srgbClr>
              </a:gs>
              <a:gs pos="100000">
                <a:srgbClr val="0C0C0C">
                  <a:alpha val="31372"/>
                </a:srgbClr>
              </a:gs>
            </a:gsLst>
            <a:path path="rect">
              <a:fillToRect l="100000" t="100000"/>
            </a:path>
            <a:tileRect r="-100000" b="-100000"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03" name="Shape 403"/>
          <p:cNvSpPr txBox="1">
            <a:spLocks noGrp="1"/>
          </p:cNvSpPr>
          <p:nvPr>
            <p:ph type="title"/>
          </p:nvPr>
        </p:nvSpPr>
        <p:spPr>
          <a:xfrm>
            <a:off x="1814513" y="73507"/>
            <a:ext cx="5843699" cy="85725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rgbClr val="00AB8E"/>
              </a:buClr>
              <a:buSzPct val="25000"/>
            </a:pPr>
            <a:r>
              <a:rPr lang="en-US" sz="2100" b="1">
                <a:solidFill>
                  <a:srgbClr val="00AB8E"/>
                </a:solidFill>
                <a:latin typeface="Rokkitt"/>
                <a:ea typeface="Rokkitt"/>
                <a:cs typeface="Rokkitt"/>
                <a:sym typeface="Rokkitt"/>
                <a:rtl val="0"/>
              </a:rPr>
              <a:t>Global Monthly Unique Visitors</a:t>
            </a:r>
          </a:p>
        </p:txBody>
      </p:sp>
      <p:sp>
        <p:nvSpPr>
          <p:cNvPr id="404" name="Shape 404"/>
          <p:cNvSpPr/>
          <p:nvPr/>
        </p:nvSpPr>
        <p:spPr>
          <a:xfrm>
            <a:off x="2668817" y="1022330"/>
            <a:ext cx="948218" cy="36875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05" name="Shape 405"/>
          <p:cNvSpPr/>
          <p:nvPr/>
        </p:nvSpPr>
        <p:spPr>
          <a:xfrm>
            <a:off x="2633885" y="1732361"/>
            <a:ext cx="1136996" cy="42772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406" name="Shape 406"/>
          <p:cNvSpPr/>
          <p:nvPr/>
        </p:nvSpPr>
        <p:spPr>
          <a:xfrm>
            <a:off x="5039462" y="4114686"/>
            <a:ext cx="889854" cy="215721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407" name="Shape 407"/>
          <p:cNvSpPr txBox="1"/>
          <p:nvPr/>
        </p:nvSpPr>
        <p:spPr>
          <a:xfrm>
            <a:off x="3797301" y="1022782"/>
            <a:ext cx="475199" cy="392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chemeClr val="lt2"/>
              </a:buClr>
              <a:buSzPct val="25000"/>
            </a:pPr>
            <a:r>
              <a:rPr lang="en-US" b="1">
                <a:solidFill>
                  <a:schemeClr val="lt2"/>
                </a:solidFill>
                <a:latin typeface="Rokkitt"/>
                <a:ea typeface="Rokkitt"/>
                <a:cs typeface="Rokkitt"/>
                <a:sym typeface="Rokkitt"/>
                <a:rtl val="0"/>
              </a:rPr>
              <a:t>1B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3797305" y="2583190"/>
            <a:ext cx="817874" cy="392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chemeClr val="lt2"/>
              </a:buClr>
              <a:buSzPct val="25000"/>
            </a:pPr>
            <a:r>
              <a:rPr lang="en-US" b="1">
                <a:solidFill>
                  <a:schemeClr val="lt2"/>
                </a:solidFill>
                <a:latin typeface="Rokkitt"/>
                <a:ea typeface="Rokkitt"/>
                <a:cs typeface="Rokkitt"/>
                <a:sym typeface="Rokkitt"/>
                <a:rtl val="0"/>
              </a:rPr>
              <a:t>1B</a:t>
            </a:r>
          </a:p>
          <a:p>
            <a:endParaRPr lang="en-US" b="1">
              <a:solidFill>
                <a:schemeClr val="lt2"/>
              </a:solidFill>
              <a:latin typeface="Rokkitt"/>
              <a:ea typeface="Rokkitt"/>
              <a:cs typeface="Rokkitt"/>
              <a:sym typeface="Rokkitt"/>
              <a:rtl val="0"/>
            </a:endParaRPr>
          </a:p>
        </p:txBody>
      </p:sp>
      <p:sp>
        <p:nvSpPr>
          <p:cNvPr id="409" name="Shape 409"/>
          <p:cNvSpPr txBox="1"/>
          <p:nvPr/>
        </p:nvSpPr>
        <p:spPr>
          <a:xfrm>
            <a:off x="6140456" y="1003611"/>
            <a:ext cx="817874" cy="392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chemeClr val="lt2"/>
              </a:buClr>
              <a:buSzPct val="25000"/>
            </a:pPr>
            <a:r>
              <a:rPr lang="en-US" b="1">
                <a:solidFill>
                  <a:schemeClr val="lt2"/>
                </a:solidFill>
                <a:latin typeface="Rokkitt"/>
                <a:ea typeface="Rokkitt"/>
                <a:cs typeface="Rokkitt"/>
                <a:sym typeface="Rokkitt"/>
                <a:rtl val="0"/>
              </a:rPr>
              <a:t>500M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3797301" y="1760682"/>
            <a:ext cx="475199" cy="392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chemeClr val="lt2"/>
              </a:buClr>
              <a:buSzPct val="25000"/>
            </a:pPr>
            <a:r>
              <a:rPr lang="en-US" b="1">
                <a:solidFill>
                  <a:schemeClr val="lt2"/>
                </a:solidFill>
                <a:latin typeface="Rokkitt"/>
                <a:ea typeface="Rokkitt"/>
                <a:cs typeface="Rokkitt"/>
                <a:sym typeface="Rokkitt"/>
                <a:rtl val="0"/>
              </a:rPr>
              <a:t>1B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6127749" y="2574275"/>
            <a:ext cx="864900" cy="392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chemeClr val="lt2"/>
              </a:buClr>
              <a:buSzPct val="25000"/>
            </a:pPr>
            <a:r>
              <a:rPr lang="en-US" b="1" dirty="0">
                <a:solidFill>
                  <a:schemeClr val="lt2"/>
                </a:solidFill>
                <a:latin typeface="Rokkitt"/>
                <a:ea typeface="Rokkitt"/>
                <a:cs typeface="Rokkitt"/>
                <a:sym typeface="Rokkitt"/>
                <a:rtl val="0"/>
              </a:rPr>
              <a:t>400M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6127749" y="4040508"/>
            <a:ext cx="864900" cy="392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chemeClr val="lt2"/>
              </a:buClr>
              <a:buSzPct val="25000"/>
            </a:pPr>
            <a:r>
              <a:rPr lang="en-US" b="1">
                <a:solidFill>
                  <a:schemeClr val="lt2"/>
                </a:solidFill>
                <a:latin typeface="Rokkitt"/>
                <a:ea typeface="Rokkitt"/>
                <a:cs typeface="Rokkitt"/>
                <a:sym typeface="Rokkitt"/>
                <a:rtl val="0"/>
              </a:rPr>
              <a:t>200M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6127744" y="3370628"/>
            <a:ext cx="817874" cy="392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chemeClr val="lt2"/>
              </a:buClr>
              <a:buSzPct val="25000"/>
            </a:pPr>
            <a:r>
              <a:rPr lang="en-US" b="1">
                <a:solidFill>
                  <a:schemeClr val="lt2"/>
                </a:solidFill>
                <a:latin typeface="Rokkitt"/>
                <a:ea typeface="Rokkitt"/>
                <a:cs typeface="Rokkitt"/>
                <a:sym typeface="Rokkitt"/>
                <a:rtl val="0"/>
              </a:rPr>
              <a:t>250M</a:t>
            </a:r>
          </a:p>
        </p:txBody>
      </p:sp>
      <p:sp>
        <p:nvSpPr>
          <p:cNvPr id="414" name="Shape 414"/>
          <p:cNvSpPr/>
          <p:nvPr/>
        </p:nvSpPr>
        <p:spPr>
          <a:xfrm>
            <a:off x="4927285" y="3428602"/>
            <a:ext cx="1165538" cy="341945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sp>
        <p:nvSpPr>
          <p:cNvPr id="415" name="Shape 415"/>
          <p:cNvSpPr/>
          <p:nvPr/>
        </p:nvSpPr>
        <p:spPr>
          <a:xfrm>
            <a:off x="4979491" y="2625484"/>
            <a:ext cx="964109" cy="234374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sp>
      <p:sp>
        <p:nvSpPr>
          <p:cNvPr id="416" name="Shape 416"/>
          <p:cNvSpPr/>
          <p:nvPr/>
        </p:nvSpPr>
        <p:spPr>
          <a:xfrm>
            <a:off x="2749550" y="2562173"/>
            <a:ext cx="889000" cy="362891"/>
          </a:xfrm>
          <a:prstGeom prst="rect">
            <a:avLst/>
          </a:prstGeom>
          <a:blipFill>
            <a:blip r:embed="rId8"/>
            <a:stretch>
              <a:fillRect/>
            </a:stretch>
          </a:blipFill>
        </p:spPr>
      </p:sp>
      <p:cxnSp>
        <p:nvCxnSpPr>
          <p:cNvPr id="417" name="Shape 417"/>
          <p:cNvCxnSpPr/>
          <p:nvPr/>
        </p:nvCxnSpPr>
        <p:spPr>
          <a:xfrm flipH="1">
            <a:off x="4640275" y="914401"/>
            <a:ext cx="1574" cy="3566699"/>
          </a:xfrm>
          <a:prstGeom prst="straightConnector1">
            <a:avLst/>
          </a:prstGeom>
          <a:noFill/>
          <a:ln w="12700" cap="flat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18" name="Shape 418"/>
          <p:cNvCxnSpPr/>
          <p:nvPr/>
        </p:nvCxnSpPr>
        <p:spPr>
          <a:xfrm rot="10800000">
            <a:off x="2730449" y="1504950"/>
            <a:ext cx="4165650" cy="0"/>
          </a:xfrm>
          <a:prstGeom prst="straightConnector1">
            <a:avLst/>
          </a:prstGeom>
          <a:noFill/>
          <a:ln w="12700" cap="flat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19" name="Shape 419"/>
          <p:cNvCxnSpPr/>
          <p:nvPr/>
        </p:nvCxnSpPr>
        <p:spPr>
          <a:xfrm rot="10800000">
            <a:off x="2730449" y="2355416"/>
            <a:ext cx="4165650" cy="0"/>
          </a:xfrm>
          <a:prstGeom prst="straightConnector1">
            <a:avLst/>
          </a:prstGeom>
          <a:noFill/>
          <a:ln w="12700" cap="flat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20" name="Shape 420"/>
          <p:cNvSpPr txBox="1"/>
          <p:nvPr/>
        </p:nvSpPr>
        <p:spPr>
          <a:xfrm>
            <a:off x="6127749" y="1806445"/>
            <a:ext cx="864900" cy="392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chemeClr val="lt2"/>
              </a:buClr>
              <a:buSzPct val="25000"/>
            </a:pPr>
            <a:r>
              <a:rPr lang="en-US" b="1" dirty="0">
                <a:solidFill>
                  <a:schemeClr val="lt2"/>
                </a:solidFill>
                <a:latin typeface="Rokkitt"/>
                <a:ea typeface="Rokkitt"/>
                <a:cs typeface="Rokkitt"/>
                <a:sym typeface="Rokkitt"/>
                <a:rtl val="0"/>
              </a:rPr>
              <a:t>450M</a:t>
            </a:r>
          </a:p>
        </p:txBody>
      </p:sp>
      <p:cxnSp>
        <p:nvCxnSpPr>
          <p:cNvPr id="421" name="Shape 421"/>
          <p:cNvCxnSpPr/>
          <p:nvPr/>
        </p:nvCxnSpPr>
        <p:spPr>
          <a:xfrm rot="10800000">
            <a:off x="2730449" y="3133074"/>
            <a:ext cx="4165650" cy="0"/>
          </a:xfrm>
          <a:prstGeom prst="straightConnector1">
            <a:avLst/>
          </a:prstGeom>
          <a:noFill/>
          <a:ln w="12700" cap="flat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22" name="Shape 422"/>
          <p:cNvCxnSpPr/>
          <p:nvPr/>
        </p:nvCxnSpPr>
        <p:spPr>
          <a:xfrm rot="10800000">
            <a:off x="2730449" y="3905250"/>
            <a:ext cx="4165650" cy="0"/>
          </a:xfrm>
          <a:prstGeom prst="straightConnector1">
            <a:avLst/>
          </a:prstGeom>
          <a:noFill/>
          <a:ln w="12700" cap="flat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23" name="Shape 423"/>
          <p:cNvSpPr/>
          <p:nvPr/>
        </p:nvSpPr>
        <p:spPr>
          <a:xfrm>
            <a:off x="2706094" y="3341547"/>
            <a:ext cx="948225" cy="488400"/>
          </a:xfrm>
          <a:prstGeom prst="rect">
            <a:avLst/>
          </a:prstGeom>
          <a:blipFill>
            <a:blip r:embed="rId9"/>
            <a:stretch>
              <a:fillRect/>
            </a:stretch>
          </a:blipFill>
        </p:spPr>
      </p:sp>
      <p:sp>
        <p:nvSpPr>
          <p:cNvPr id="424" name="Shape 424"/>
          <p:cNvSpPr txBox="1"/>
          <p:nvPr/>
        </p:nvSpPr>
        <p:spPr>
          <a:xfrm>
            <a:off x="3796007" y="3378200"/>
            <a:ext cx="475199" cy="392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chemeClr val="lt2"/>
              </a:buClr>
              <a:buSzPct val="25000"/>
            </a:pPr>
            <a:r>
              <a:rPr lang="en-US" b="1">
                <a:solidFill>
                  <a:schemeClr val="lt2"/>
                </a:solidFill>
                <a:latin typeface="Rokkitt"/>
                <a:ea typeface="Rokkitt"/>
                <a:cs typeface="Rokkitt"/>
                <a:sym typeface="Rokkitt"/>
                <a:rtl val="0"/>
              </a:rPr>
              <a:t>1B</a:t>
            </a:r>
          </a:p>
        </p:txBody>
      </p:sp>
      <p:sp>
        <p:nvSpPr>
          <p:cNvPr id="425" name="Shape 425"/>
          <p:cNvSpPr/>
          <p:nvPr/>
        </p:nvSpPr>
        <p:spPr>
          <a:xfrm>
            <a:off x="2715451" y="4142360"/>
            <a:ext cx="948224" cy="198633"/>
          </a:xfrm>
          <a:prstGeom prst="rect">
            <a:avLst/>
          </a:prstGeom>
          <a:blipFill>
            <a:blip r:embed="rId10"/>
            <a:stretch>
              <a:fillRect/>
            </a:stretch>
          </a:blipFill>
        </p:spPr>
      </p:sp>
      <p:sp>
        <p:nvSpPr>
          <p:cNvPr id="426" name="Shape 426"/>
          <p:cNvSpPr txBox="1"/>
          <p:nvPr/>
        </p:nvSpPr>
        <p:spPr>
          <a:xfrm>
            <a:off x="3784599" y="4032249"/>
            <a:ext cx="864900" cy="3924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chemeClr val="lt2"/>
              </a:buClr>
              <a:buSzPct val="25000"/>
            </a:pPr>
            <a:r>
              <a:rPr lang="en-US" b="1">
                <a:solidFill>
                  <a:schemeClr val="lt2"/>
                </a:solidFill>
                <a:latin typeface="Rokkitt"/>
                <a:ea typeface="Rokkitt"/>
                <a:cs typeface="Rokkitt"/>
                <a:sym typeface="Rokkitt"/>
                <a:rtl val="0"/>
              </a:rPr>
              <a:t>600M</a:t>
            </a:r>
          </a:p>
        </p:txBody>
      </p:sp>
      <p:sp>
        <p:nvSpPr>
          <p:cNvPr id="427" name="Shape 427"/>
          <p:cNvSpPr/>
          <p:nvPr/>
        </p:nvSpPr>
        <p:spPr>
          <a:xfrm>
            <a:off x="5092706" y="920422"/>
            <a:ext cx="948225" cy="368756"/>
          </a:xfrm>
          <a:prstGeom prst="rect">
            <a:avLst/>
          </a:prstGeom>
          <a:blipFill>
            <a:blip r:embed="rId11"/>
            <a:stretch>
              <a:fillRect/>
            </a:stretch>
          </a:blipFill>
        </p:spPr>
      </p:sp>
      <p:sp>
        <p:nvSpPr>
          <p:cNvPr id="428" name="Shape 428"/>
          <p:cNvSpPr/>
          <p:nvPr/>
        </p:nvSpPr>
        <p:spPr>
          <a:xfrm>
            <a:off x="4641849" y="1504950"/>
            <a:ext cx="2254250" cy="850466"/>
          </a:xfrm>
          <a:prstGeom prst="rect">
            <a:avLst/>
          </a:prstGeom>
          <a:noFill/>
          <a:ln w="38100" cap="flat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429" name="Shape 429"/>
          <p:cNvSpPr/>
          <p:nvPr/>
        </p:nvSpPr>
        <p:spPr>
          <a:xfrm>
            <a:off x="4817221" y="1892322"/>
            <a:ext cx="1256678" cy="192069"/>
          </a:xfrm>
          <a:prstGeom prst="rect">
            <a:avLst/>
          </a:pr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780034"/>
            <a:ext cx="8229600" cy="140131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/>
                <a:cs typeface="Arial"/>
              </a:rPr>
              <a:t>EmoDB is: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endParaRPr lang="en-US" dirty="0">
              <a:latin typeface="Arial"/>
              <a:cs typeface="Arial"/>
            </a:endParaRPr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457200" y="226695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457200" indent="-457200" algn="l">
              <a:buFont typeface="Arial" charset="0"/>
              <a:buChar char="•"/>
            </a:pPr>
            <a:r>
              <a:rPr lang="en-US" dirty="0" smtClean="0"/>
              <a:t>Globally distributed JSON key/value store</a:t>
            </a:r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457200" y="2830066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 smtClean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457200" y="280035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457200" indent="-457200" algn="l">
              <a:buFont typeface="Arial" charset="0"/>
              <a:buChar char="•"/>
            </a:pPr>
            <a:r>
              <a:rPr lang="en-US" dirty="0" smtClean="0"/>
              <a:t>, which offers global consistent snapshots </a:t>
            </a:r>
          </a:p>
        </p:txBody>
      </p:sp>
    </p:spTree>
    <p:extLst>
      <p:ext uri="{BB962C8B-B14F-4D97-AF65-F5344CB8AC3E}">
        <p14:creationId xmlns:p14="http://schemas.microsoft.com/office/powerpoint/2010/main" val="327529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EmoDB – Real time streaming use case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41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00150"/>
            <a:ext cx="61849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5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EmoDB Databus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077200" cy="281939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Producers should only update System of Record, not to individual queues or topics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Infinite playback to bootstrap new data sources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Subscribers should only get events they care about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Complete flexibility in creating subscriptions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Multi-data-center guarantees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Global </a:t>
            </a:r>
            <a:r>
              <a:rPr lang="en-US" dirty="0" err="1" smtClean="0"/>
              <a:t>databus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95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EmoDB </a:t>
            </a:r>
            <a:r>
              <a:rPr lang="en-US" dirty="0"/>
              <a:t>D</a:t>
            </a:r>
            <a:r>
              <a:rPr lang="en-US" dirty="0" smtClean="0"/>
              <a:t>atabus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077200" cy="2819398"/>
          </a:xfrm>
        </p:spPr>
        <p:txBody>
          <a:bodyPr>
            <a:normAutofit lnSpcReduction="10000"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Databus is a special kind of queue. No one explicitly puts events on it.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Databus is tied to System of Record and *all* updates automatically generate an event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one “system” queue which fans out to the subscriptions</a:t>
            </a:r>
          </a:p>
          <a:p>
            <a:pPr marL="742950" lvl="1" indent="-285750">
              <a:buFontTx/>
              <a:buChar char="-"/>
            </a:pPr>
            <a:r>
              <a:rPr lang="en-US" dirty="0" err="1" smtClean="0"/>
              <a:t>Fanout</a:t>
            </a:r>
            <a:r>
              <a:rPr lang="en-US" dirty="0" smtClean="0"/>
              <a:t> process also “authorizes” events based on subscription owners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Subscribers can simply create a “subscription” with a filter on what tables and/or tags they want to follow.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dirty="0" smtClean="0"/>
              <a:t>Emo then starts “</a:t>
            </a:r>
            <a:r>
              <a:rPr lang="en-US" dirty="0" err="1" smtClean="0"/>
              <a:t>DVRing</a:t>
            </a:r>
            <a:r>
              <a:rPr lang="en-US" dirty="0" smtClean="0"/>
              <a:t>” updates for that subscription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Subscription + Scan = Bootstrap a new </a:t>
            </a:r>
            <a:r>
              <a:rPr lang="en-US" dirty="0" err="1" smtClean="0"/>
              <a:t>datastore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Producers are completely decoupled from subscribers. 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97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Databus - Subscriptions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077200" cy="342899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// </a:t>
            </a:r>
            <a:r>
              <a:rPr lang="en-US" dirty="0" smtClean="0"/>
              <a:t>To create </a:t>
            </a:r>
            <a:r>
              <a:rPr lang="en-US" dirty="0"/>
              <a:t>a subscription to *all* tables </a:t>
            </a:r>
          </a:p>
          <a:p>
            <a:r>
              <a:rPr lang="en-US" dirty="0"/>
              <a:t>$ curl -s -XPUT -H "Content-Type: </a:t>
            </a:r>
            <a:r>
              <a:rPr lang="en-US" dirty="0" smtClean="0"/>
              <a:t>application/</a:t>
            </a:r>
            <a:r>
              <a:rPr lang="en-US" dirty="0" err="1" smtClean="0"/>
              <a:t>x.json</a:t>
            </a:r>
            <a:r>
              <a:rPr lang="en-US" dirty="0" smtClean="0"/>
              <a:t>-condition” \</a:t>
            </a:r>
          </a:p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localhost:8080/bus/1/demo-app</a:t>
            </a:r>
            <a:r>
              <a:rPr lang="en-US" dirty="0" smtClean="0"/>
              <a:t> </a:t>
            </a:r>
            <a:r>
              <a:rPr lang="en-US" dirty="0"/>
              <a:t> </a:t>
            </a:r>
            <a:r>
              <a:rPr lang="en-US" dirty="0" smtClean="0"/>
              <a:t>--</a:t>
            </a:r>
            <a:r>
              <a:rPr lang="en-US" dirty="0"/>
              <a:t>data-binary </a:t>
            </a:r>
            <a:r>
              <a:rPr lang="en-US" b="1" dirty="0">
                <a:solidFill>
                  <a:schemeClr val="tx1"/>
                </a:solidFill>
              </a:rPr>
              <a:t>'</a:t>
            </a:r>
            <a:r>
              <a:rPr lang="en-US" b="1" dirty="0" err="1">
                <a:solidFill>
                  <a:schemeClr val="tx1"/>
                </a:solidFill>
              </a:rPr>
              <a:t>alwaysTrue</a:t>
            </a:r>
            <a:r>
              <a:rPr lang="en-US" b="1" dirty="0" smtClean="0">
                <a:solidFill>
                  <a:schemeClr val="tx1"/>
                </a:solidFill>
              </a:rPr>
              <a:t>()'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/>
              <a:t>// </a:t>
            </a:r>
            <a:r>
              <a:rPr lang="en-US" dirty="0" smtClean="0"/>
              <a:t>To create </a:t>
            </a:r>
            <a:r>
              <a:rPr lang="en-US" dirty="0"/>
              <a:t>a subscription to only review and catalog </a:t>
            </a:r>
            <a:r>
              <a:rPr lang="en-US" dirty="0" smtClean="0"/>
              <a:t>tables</a:t>
            </a:r>
          </a:p>
          <a:p>
            <a:r>
              <a:rPr lang="en-US" dirty="0"/>
              <a:t>--data-binary </a:t>
            </a:r>
            <a:r>
              <a:rPr lang="en-US" b="1" dirty="0">
                <a:solidFill>
                  <a:schemeClr val="tx1"/>
                </a:solidFill>
              </a:rPr>
              <a:t>'intrinsic("~table:"</a:t>
            </a:r>
            <a:r>
              <a:rPr lang="en-US" b="1" dirty="0" err="1" smtClean="0">
                <a:solidFill>
                  <a:schemeClr val="tx1"/>
                </a:solidFill>
              </a:rPr>
              <a:t>review:client</a:t>
            </a:r>
            <a:r>
              <a:rPr lang="en-US" b="1" dirty="0" smtClean="0">
                <a:solidFill>
                  <a:schemeClr val="tx1"/>
                </a:solidFill>
              </a:rPr>
              <a:t>", </a:t>
            </a:r>
            <a:r>
              <a:rPr lang="en-US" b="1" dirty="0">
                <a:solidFill>
                  <a:schemeClr val="tx1"/>
                </a:solidFill>
              </a:rPr>
              <a:t>"</a:t>
            </a:r>
            <a:r>
              <a:rPr lang="en-US" b="1" dirty="0" err="1" smtClean="0">
                <a:solidFill>
                  <a:schemeClr val="tx1"/>
                </a:solidFill>
              </a:rPr>
              <a:t>catalog:client</a:t>
            </a:r>
            <a:r>
              <a:rPr lang="en-US" b="1" dirty="0" smtClean="0">
                <a:solidFill>
                  <a:schemeClr val="tx1"/>
                </a:solidFill>
              </a:rPr>
              <a:t>")'</a:t>
            </a: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/>
              <a:t>// </a:t>
            </a:r>
            <a:r>
              <a:rPr lang="en-US" dirty="0" smtClean="0"/>
              <a:t>To create </a:t>
            </a:r>
            <a:r>
              <a:rPr lang="en-US" dirty="0"/>
              <a:t>a subscription to all tables of a “review” </a:t>
            </a:r>
            <a:r>
              <a:rPr lang="en-US" dirty="0" smtClean="0"/>
              <a:t>type</a:t>
            </a:r>
          </a:p>
          <a:p>
            <a:r>
              <a:rPr lang="en-US" dirty="0"/>
              <a:t>--data-binary </a:t>
            </a:r>
            <a:r>
              <a:rPr lang="en-US" b="1" dirty="0">
                <a:solidFill>
                  <a:schemeClr val="tx1"/>
                </a:solidFill>
              </a:rPr>
              <a:t>'{..,"</a:t>
            </a:r>
            <a:r>
              <a:rPr lang="en-US" b="1" dirty="0" err="1">
                <a:solidFill>
                  <a:schemeClr val="tx1"/>
                </a:solidFill>
              </a:rPr>
              <a:t>type":"</a:t>
            </a:r>
            <a:r>
              <a:rPr lang="en-US" b="1" dirty="0" err="1" smtClean="0">
                <a:solidFill>
                  <a:schemeClr val="tx1"/>
                </a:solidFill>
              </a:rPr>
              <a:t>review</a:t>
            </a:r>
            <a:r>
              <a:rPr lang="en-US" b="1" dirty="0">
                <a:solidFill>
                  <a:schemeClr val="tx1"/>
                </a:solidFill>
              </a:rPr>
              <a:t>"</a:t>
            </a:r>
            <a:r>
              <a:rPr lang="en-US" b="1" dirty="0" smtClean="0">
                <a:solidFill>
                  <a:schemeClr val="tx1"/>
                </a:solidFill>
              </a:rPr>
              <a:t>}'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/>
          </a:p>
          <a:p>
            <a:r>
              <a:rPr lang="en-US" dirty="0"/>
              <a:t>// </a:t>
            </a:r>
            <a:r>
              <a:rPr lang="en-US" dirty="0" smtClean="0"/>
              <a:t>To create </a:t>
            </a:r>
            <a:r>
              <a:rPr lang="en-US" dirty="0"/>
              <a:t>a subscription to follow a “moderate” tag regardless of the table</a:t>
            </a:r>
          </a:p>
          <a:p>
            <a:r>
              <a:rPr lang="en-US" dirty="0"/>
              <a:t>    --data-binary </a:t>
            </a:r>
            <a:r>
              <a:rPr lang="en-US" b="1" dirty="0">
                <a:solidFill>
                  <a:schemeClr val="tx1"/>
                </a:solidFill>
              </a:rPr>
              <a:t>'{.., "~</a:t>
            </a:r>
            <a:r>
              <a:rPr lang="en-US" b="1" dirty="0" err="1">
                <a:solidFill>
                  <a:schemeClr val="tx1"/>
                </a:solidFill>
              </a:rPr>
              <a:t>tags":</a:t>
            </a:r>
            <a:r>
              <a:rPr lang="en-US" b="1" dirty="0" err="1" smtClean="0">
                <a:solidFill>
                  <a:schemeClr val="tx1"/>
                </a:solidFill>
              </a:rPr>
              <a:t>contains</a:t>
            </a:r>
            <a:r>
              <a:rPr lang="en-US" b="1" dirty="0">
                <a:solidFill>
                  <a:schemeClr val="tx1"/>
                </a:solidFill>
              </a:rPr>
              <a:t>("moderate")}'</a:t>
            </a:r>
          </a:p>
          <a:p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EmoDB Databus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077200" cy="2819398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Producers should only update System of Record, not to individual queues or topics </a:t>
            </a:r>
            <a:r>
              <a:rPr lang="en-US" dirty="0">
                <a:solidFill>
                  <a:srgbClr val="92D050"/>
                </a:solidFill>
              </a:rPr>
              <a:t>✓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Infinite playback to bootstrap new data sources </a:t>
            </a:r>
            <a:r>
              <a:rPr lang="en-US" dirty="0">
                <a:solidFill>
                  <a:srgbClr val="92D050"/>
                </a:solidFill>
              </a:rPr>
              <a:t>✓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Subscribers should only get events they care about </a:t>
            </a:r>
            <a:r>
              <a:rPr lang="en-US" dirty="0">
                <a:solidFill>
                  <a:srgbClr val="92D050"/>
                </a:solidFill>
              </a:rPr>
              <a:t>✓</a:t>
            </a:r>
            <a:endParaRPr lang="en-US" dirty="0" smtClean="0"/>
          </a:p>
          <a:p>
            <a:pPr marL="742950" lvl="1" indent="-285750">
              <a:buFontTx/>
              <a:buChar char="-"/>
            </a:pPr>
            <a:r>
              <a:rPr lang="en-US" dirty="0" smtClean="0"/>
              <a:t>Complete flexibility in creating subscriptions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Multi-data-center guarantees 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Global </a:t>
            </a:r>
            <a:r>
              <a:rPr lang="en-US" dirty="0" err="1" smtClean="0"/>
              <a:t>databus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174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Databus – Multi-Data Center Guarantees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46</a:t>
            </a:fld>
            <a:endParaRPr lang="en-US" dirty="0"/>
          </a:p>
        </p:txBody>
      </p:sp>
      <p:cxnSp>
        <p:nvCxnSpPr>
          <p:cNvPr id="8" name="Straight Connector 7"/>
          <p:cNvCxnSpPr>
            <a:stCxn id="2" idx="2"/>
          </p:cNvCxnSpPr>
          <p:nvPr/>
        </p:nvCxnSpPr>
        <p:spPr>
          <a:xfrm>
            <a:off x="4572000" y="1063229"/>
            <a:ext cx="76200" cy="37735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114364" y="1276350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US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86409" y="1276350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94030" y="3486150"/>
            <a:ext cx="4038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Emo (Cassandra)</a:t>
            </a:r>
            <a:endParaRPr lang="en-US" dirty="0"/>
          </a:p>
        </p:txBody>
      </p:sp>
      <p:cxnSp>
        <p:nvCxnSpPr>
          <p:cNvPr id="13" name="Straight Connector 12"/>
          <p:cNvCxnSpPr>
            <a:stCxn id="11" idx="3"/>
          </p:cNvCxnSpPr>
          <p:nvPr/>
        </p:nvCxnSpPr>
        <p:spPr>
          <a:xfrm>
            <a:off x="6632630" y="3867150"/>
            <a:ext cx="23589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1" idx="1"/>
          </p:cNvCxnSpPr>
          <p:nvPr/>
        </p:nvCxnSpPr>
        <p:spPr>
          <a:xfrm flipH="1">
            <a:off x="457200" y="3867150"/>
            <a:ext cx="213683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467600" y="3580265"/>
            <a:ext cx="106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Databus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143807" y="3580265"/>
            <a:ext cx="1068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Databus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85800" y="2114550"/>
            <a:ext cx="1428564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Consumer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6239024" y="2114550"/>
            <a:ext cx="1428564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Producer</a:t>
            </a:r>
            <a:endParaRPr lang="en-US" dirty="0"/>
          </a:p>
        </p:txBody>
      </p:sp>
      <p:cxnSp>
        <p:nvCxnSpPr>
          <p:cNvPr id="22" name="Curved Connector 21"/>
          <p:cNvCxnSpPr>
            <a:stCxn id="20" idx="2"/>
          </p:cNvCxnSpPr>
          <p:nvPr/>
        </p:nvCxnSpPr>
        <p:spPr>
          <a:xfrm rot="5400000">
            <a:off x="6205778" y="2752382"/>
            <a:ext cx="928160" cy="5668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334000" y="2816767"/>
            <a:ext cx="31870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Updates </a:t>
            </a:r>
            <a:r>
              <a:rPr lang="en-US" sz="1400" dirty="0" err="1" smtClean="0"/>
              <a:t>SoR</a:t>
            </a:r>
            <a:r>
              <a:rPr lang="en-US" sz="1400" dirty="0" smtClean="0"/>
              <a:t> with tag “HANDLE_THIS”</a:t>
            </a:r>
            <a:endParaRPr lang="en-US" sz="1400" dirty="0"/>
          </a:p>
        </p:txBody>
      </p:sp>
      <p:cxnSp>
        <p:nvCxnSpPr>
          <p:cNvPr id="26" name="Curved Connector 25"/>
          <p:cNvCxnSpPr/>
          <p:nvPr/>
        </p:nvCxnSpPr>
        <p:spPr>
          <a:xfrm rot="5400000" flipH="1" flipV="1">
            <a:off x="496107" y="2837643"/>
            <a:ext cx="1295400" cy="76361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685800" y="2816767"/>
            <a:ext cx="2861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Subscribed to tag “HANDLE_THIS”</a:t>
            </a:r>
            <a:endParaRPr lang="en-US" sz="1400" dirty="0"/>
          </a:p>
        </p:txBody>
      </p:sp>
      <p:sp>
        <p:nvSpPr>
          <p:cNvPr id="28" name="TextBox 27"/>
          <p:cNvSpPr txBox="1"/>
          <p:nvPr/>
        </p:nvSpPr>
        <p:spPr>
          <a:xfrm>
            <a:off x="433172" y="4536069"/>
            <a:ext cx="7171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Databus only notifies US consumer when the update is replicated to US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266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4" grpId="0"/>
      <p:bldP spid="27" grpId="0"/>
      <p:bldP spid="2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Databus – Multi-Data Center Guarantees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077200" cy="342899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Emo does not put the entire document on the data bus. Only the key and “</a:t>
            </a:r>
            <a:r>
              <a:rPr lang="en-US" dirty="0" err="1" smtClean="0"/>
              <a:t>changeId</a:t>
            </a:r>
            <a:r>
              <a:rPr lang="en-US" dirty="0" smtClean="0"/>
              <a:t>” of the update delta goes on the bus.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EmoDB checks the following before handing out the event 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Either: the document as it appears in the local DC contains the </a:t>
            </a:r>
            <a:r>
              <a:rPr lang="en-US" dirty="0" err="1" smtClean="0"/>
              <a:t>changeID</a:t>
            </a:r>
            <a:r>
              <a:rPr lang="en-US" dirty="0" smtClean="0"/>
              <a:t> of the update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Or: the </a:t>
            </a:r>
            <a:r>
              <a:rPr lang="en-US" dirty="0" err="1" smtClean="0"/>
              <a:t>changeID</a:t>
            </a:r>
            <a:r>
              <a:rPr lang="en-US" dirty="0" smtClean="0"/>
              <a:t> is older than FCT (Full Consistency Timestamp)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Applications </a:t>
            </a:r>
            <a:r>
              <a:rPr lang="en-US" dirty="0"/>
              <a:t>can achieve global consistency without requiring a GLOBAL level </a:t>
            </a:r>
            <a:r>
              <a:rPr lang="en-US" dirty="0" smtClean="0"/>
              <a:t>write</a:t>
            </a:r>
            <a:r>
              <a:rPr lang="en-US" dirty="0"/>
              <a:t>!</a:t>
            </a: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EmoDB Databus replicates globally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And notifies you only when the changes are available with “</a:t>
            </a:r>
            <a:r>
              <a:rPr lang="en-US" dirty="0" err="1" smtClean="0"/>
              <a:t>local_quorum</a:t>
            </a:r>
            <a:r>
              <a:rPr lang="en-US" dirty="0" smtClean="0"/>
              <a:t>” consistency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91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1780034"/>
            <a:ext cx="8229600" cy="1401316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Arial"/>
                <a:cs typeface="Arial"/>
              </a:rPr>
              <a:t>EmoDB is: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/>
            </a:r>
            <a:br>
              <a:rPr lang="en-US" dirty="0" smtClean="0">
                <a:latin typeface="Arial"/>
                <a:cs typeface="Arial"/>
              </a:rPr>
            </a:br>
            <a:endParaRPr lang="en-US" dirty="0">
              <a:latin typeface="Arial"/>
              <a:cs typeface="Arial"/>
            </a:endParaRPr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457200" y="226695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457200" indent="-457200" algn="l">
              <a:buFont typeface="Arial" charset="0"/>
              <a:buChar char="•"/>
            </a:pPr>
            <a:r>
              <a:rPr lang="en-US" dirty="0" smtClean="0"/>
              <a:t>Globally distributed JSON key/value store</a:t>
            </a:r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457200" y="2830066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endParaRPr lang="en-US" dirty="0" smtClean="0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457200" y="2800350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457200" indent="-457200" algn="l">
              <a:buFont typeface="Arial" charset="0"/>
              <a:buChar char="•"/>
            </a:pPr>
            <a:r>
              <a:rPr lang="en-US" dirty="0" smtClean="0"/>
              <a:t>, which offers global consistent snapshots </a:t>
            </a:r>
          </a:p>
        </p:txBody>
      </p:sp>
      <p:sp>
        <p:nvSpPr>
          <p:cNvPr id="8" name="Title 5"/>
          <p:cNvSpPr txBox="1">
            <a:spLocks/>
          </p:cNvSpPr>
          <p:nvPr/>
        </p:nvSpPr>
        <p:spPr>
          <a:xfrm>
            <a:off x="457200" y="3363191"/>
            <a:ext cx="82296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0" i="0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457200" indent="-457200" algn="l">
              <a:buFont typeface="Arial" charset="0"/>
              <a:buChar char="•"/>
            </a:pPr>
            <a:r>
              <a:rPr lang="en-US" dirty="0" smtClean="0"/>
              <a:t>with a built-in streaming data platform. </a:t>
            </a:r>
          </a:p>
        </p:txBody>
      </p:sp>
    </p:spTree>
    <p:extLst>
      <p:ext uri="{BB962C8B-B14F-4D97-AF65-F5344CB8AC3E}">
        <p14:creationId xmlns:p14="http://schemas.microsoft.com/office/powerpoint/2010/main" val="189905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But wait … there’s more 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077200" cy="342899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Queue Service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Features “</a:t>
            </a:r>
            <a:r>
              <a:rPr lang="en-US" dirty="0" err="1" smtClean="0"/>
              <a:t>Dedup</a:t>
            </a:r>
            <a:r>
              <a:rPr lang="en-US" dirty="0" smtClean="0"/>
              <a:t>” queue service</a:t>
            </a:r>
            <a:br>
              <a:rPr lang="en-US" dirty="0" smtClean="0"/>
            </a:b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Blob Store – To store big files (photos, pdf, html files, etc.)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API Key Management system – out of the box 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All based on Cassandra – Use your existing operational Cassandra skills and tools to maintain an Emo cluster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6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348094"/>
              </p:ext>
            </p:extLst>
          </p:nvPr>
        </p:nvGraphicFramePr>
        <p:xfrm>
          <a:off x="452971" y="971550"/>
          <a:ext cx="8238067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8542"/>
                <a:gridCol w="7409525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Problem/Motivation: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Data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sharing across services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EmoDB – Distributed Data Store (System of Record)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EmoDB – Bulk use case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EmoDB – Databus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Summary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2114364" y="4836827"/>
            <a:ext cx="405408" cy="273844"/>
          </a:xfrm>
        </p:spPr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5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67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EmoDB is open source!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2"/>
            <a:ext cx="8077200" cy="3428998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hlinkClick r:id="rId2"/>
              </a:rPr>
              <a:t>https</a:t>
            </a:r>
            <a:r>
              <a:rPr lang="en-US" dirty="0" smtClean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bazaarvoice.github.io/emodb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github.com/bazaarvoice/emodb</a:t>
            </a:r>
            <a:r>
              <a:rPr lang="en-US" dirty="0" smtClean="0"/>
              <a:t> 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EmoDB provides “out of the box” data infrastructure for a globally distributed service oriented architecture</a:t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It abstracts out many implementation details, and makes it easy for services to share data seamlessly, all the while making sure a consistent and comprehensive System of Record is available.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endParaRPr lang="en-US" dirty="0"/>
          </a:p>
          <a:p>
            <a:pPr marL="285750" indent="-285750">
              <a:buFontTx/>
              <a:buChar char="-"/>
            </a:pPr>
            <a:endParaRPr lang="en-U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27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 </a:t>
            </a:r>
            <a:r>
              <a:rPr lang="en-US" dirty="0" smtClean="0"/>
              <a:t>EmoDB is open source!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51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102" y="1200150"/>
            <a:ext cx="8137796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2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!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859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/>
        </p:nvSpPr>
        <p:spPr>
          <a:xfrm>
            <a:off x="1143000" y="0"/>
            <a:ext cx="6857999" cy="5143500"/>
          </a:xfrm>
          <a:prstGeom prst="rect">
            <a:avLst/>
          </a:prstGeom>
          <a:solidFill>
            <a:srgbClr val="003D4C"/>
          </a:soli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  <p:sp>
        <p:nvSpPr>
          <p:cNvPr id="784" name="Shape 784"/>
          <p:cNvSpPr/>
          <p:nvPr/>
        </p:nvSpPr>
        <p:spPr>
          <a:xfrm>
            <a:off x="4634551" y="2458034"/>
            <a:ext cx="659817" cy="65981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785" name="Shape 785"/>
          <p:cNvSpPr/>
          <p:nvPr/>
        </p:nvSpPr>
        <p:spPr>
          <a:xfrm>
            <a:off x="5363281" y="2425701"/>
            <a:ext cx="723475" cy="730707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786" name="Shape 786"/>
          <p:cNvSpPr/>
          <p:nvPr/>
        </p:nvSpPr>
        <p:spPr>
          <a:xfrm>
            <a:off x="4613537" y="381000"/>
            <a:ext cx="1032183" cy="1070553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787" name="Shape 787"/>
          <p:cNvSpPr txBox="1"/>
          <p:nvPr/>
        </p:nvSpPr>
        <p:spPr>
          <a:xfrm>
            <a:off x="4857751" y="1606549"/>
            <a:ext cx="1218873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1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@Bazaarvoice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559300" y="3308353"/>
            <a:ext cx="1520187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1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@BazaarvoiceDev</a:t>
            </a:r>
          </a:p>
        </p:txBody>
      </p:sp>
      <p:sp>
        <p:nvSpPr>
          <p:cNvPr id="789" name="Shape 789"/>
          <p:cNvSpPr txBox="1"/>
          <p:nvPr/>
        </p:nvSpPr>
        <p:spPr>
          <a:xfrm>
            <a:off x="4559301" y="4121152"/>
            <a:ext cx="2457193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1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http://www.bazaarvoice.com/</a:t>
            </a:r>
          </a:p>
        </p:txBody>
      </p:sp>
      <p:sp>
        <p:nvSpPr>
          <p:cNvPr id="790" name="Shape 790"/>
          <p:cNvSpPr txBox="1"/>
          <p:nvPr/>
        </p:nvSpPr>
        <p:spPr>
          <a:xfrm>
            <a:off x="4559301" y="4445002"/>
            <a:ext cx="3204016" cy="253916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t" anchorCtr="0">
            <a:noAutofit/>
          </a:bodyPr>
          <a:lstStyle/>
          <a:p>
            <a:pPr>
              <a:buClr>
                <a:schemeClr val="lt1"/>
              </a:buClr>
              <a:buSzPct val="25000"/>
            </a:pPr>
            <a:r>
              <a:rPr lang="en-US" sz="12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  <a:rtl val="0"/>
              </a:rPr>
              <a:t>http://blog.developer.bazaarvoice.com/</a:t>
            </a:r>
          </a:p>
        </p:txBody>
      </p:sp>
      <p:sp>
        <p:nvSpPr>
          <p:cNvPr id="791" name="Shape 791"/>
          <p:cNvSpPr/>
          <p:nvPr/>
        </p:nvSpPr>
        <p:spPr>
          <a:xfrm>
            <a:off x="4616450" y="1644650"/>
            <a:ext cx="228600" cy="2286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sp>
        <p:nvSpPr>
          <p:cNvPr id="792" name="Shape 792"/>
          <p:cNvSpPr txBox="1"/>
          <p:nvPr/>
        </p:nvSpPr>
        <p:spPr>
          <a:xfrm>
            <a:off x="1789113" y="2110976"/>
            <a:ext cx="1677988" cy="85725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>
              <a:lnSpc>
                <a:spcPct val="75000"/>
              </a:lnSpc>
              <a:buClr>
                <a:srgbClr val="00AB8E"/>
              </a:buClr>
              <a:buSzPct val="25000"/>
            </a:pPr>
            <a:r>
              <a:rPr lang="en-US" sz="4500">
                <a:solidFill>
                  <a:srgbClr val="00AB8E"/>
                </a:solidFill>
                <a:latin typeface="Rokkitt"/>
                <a:ea typeface="Rokkitt"/>
                <a:cs typeface="Rokkitt"/>
                <a:sym typeface="Rokkitt"/>
                <a:rtl val="0"/>
              </a:rPr>
              <a:t>Learn</a:t>
            </a:r>
          </a:p>
          <a:p>
            <a:pPr>
              <a:lnSpc>
                <a:spcPct val="75000"/>
              </a:lnSpc>
              <a:buClr>
                <a:srgbClr val="00AB8E"/>
              </a:buClr>
              <a:buSzPct val="25000"/>
            </a:pPr>
            <a:r>
              <a:rPr lang="en-US" sz="4500">
                <a:solidFill>
                  <a:srgbClr val="00AB8E"/>
                </a:solidFill>
                <a:latin typeface="Rokkitt"/>
                <a:ea typeface="Rokkitt"/>
                <a:cs typeface="Rokkitt"/>
                <a:sym typeface="Rokkitt"/>
                <a:rtl val="0"/>
              </a:rPr>
              <a:t>more</a:t>
            </a:r>
          </a:p>
        </p:txBody>
      </p:sp>
      <p:cxnSp>
        <p:nvCxnSpPr>
          <p:cNvPr id="793" name="Shape 793"/>
          <p:cNvCxnSpPr/>
          <p:nvPr/>
        </p:nvCxnSpPr>
        <p:spPr>
          <a:xfrm>
            <a:off x="4019551" y="228601"/>
            <a:ext cx="0" cy="4629149"/>
          </a:xfrm>
          <a:prstGeom prst="straightConnector1">
            <a:avLst/>
          </a:prstGeom>
          <a:noFill/>
          <a:ln w="9525" cap="flat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94" name="Shape 794"/>
          <p:cNvCxnSpPr/>
          <p:nvPr/>
        </p:nvCxnSpPr>
        <p:spPr>
          <a:xfrm rot="10800000">
            <a:off x="4622802" y="2108201"/>
            <a:ext cx="2654297" cy="13794"/>
          </a:xfrm>
          <a:prstGeom prst="straightConnector1">
            <a:avLst/>
          </a:prstGeom>
          <a:noFill/>
          <a:ln w="9525" cap="flat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95" name="Shape 795"/>
          <p:cNvCxnSpPr/>
          <p:nvPr/>
        </p:nvCxnSpPr>
        <p:spPr>
          <a:xfrm rot="10800000">
            <a:off x="4622802" y="3841751"/>
            <a:ext cx="2654297" cy="13794"/>
          </a:xfrm>
          <a:prstGeom prst="straightConnector1">
            <a:avLst/>
          </a:prstGeom>
          <a:noFill/>
          <a:ln w="9525" cap="flat">
            <a:solidFill>
              <a:schemeClr val="lt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796" name="Shape 796"/>
          <p:cNvSpPr/>
          <p:nvPr/>
        </p:nvSpPr>
        <p:spPr>
          <a:xfrm>
            <a:off x="1143000" y="0"/>
            <a:ext cx="68580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8000">
                <a:srgbClr val="FFFFFF">
                  <a:alpha val="0"/>
                </a:srgbClr>
              </a:gs>
              <a:gs pos="100000">
                <a:srgbClr val="0C0C0C">
                  <a:alpha val="31372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endParaRPr sz="135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Problem/Motivation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67544" y="2788146"/>
            <a:ext cx="8225527" cy="850404"/>
          </a:xfrm>
        </p:spPr>
        <p:txBody>
          <a:bodyPr>
            <a:normAutofit/>
          </a:bodyPr>
          <a:lstStyle/>
          <a:p>
            <a:r>
              <a:rPr lang="en-US" sz="2200" dirty="0" smtClean="0">
                <a:latin typeface="Arial"/>
                <a:cs typeface="Arial"/>
              </a:rPr>
              <a:t>Data Sharing Across Services</a:t>
            </a:r>
            <a:endParaRPr lang="en-US" sz="22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292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are great !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962400" cy="1638299"/>
          </a:xfrm>
        </p:spPr>
        <p:txBody>
          <a:bodyPr>
            <a:normAutofit lnSpcReduction="10000"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Deployment expediency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Developer velocity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Decentralized governance, data management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Scale individual services as needed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Fault isolation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86600" y="1512690"/>
            <a:ext cx="1295400" cy="5333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975052"/>
            <a:ext cx="3048000" cy="17145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391401" y="1581150"/>
            <a:ext cx="84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Svc B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295901" y="1538091"/>
            <a:ext cx="1295400" cy="5333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00702" y="1581150"/>
            <a:ext cx="84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Svc A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86600" y="2838450"/>
            <a:ext cx="1295400" cy="5333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391401" y="2906910"/>
            <a:ext cx="84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Svc D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295901" y="2838450"/>
            <a:ext cx="1295400" cy="5333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00702" y="2906910"/>
            <a:ext cx="84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Svc C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591301" y="2071490"/>
            <a:ext cx="495299" cy="7288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591301" y="2046089"/>
            <a:ext cx="495299" cy="7923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6" idx="3"/>
            <a:endCxn id="6" idx="1"/>
          </p:cNvCxnSpPr>
          <p:nvPr/>
        </p:nvCxnSpPr>
        <p:spPr>
          <a:xfrm flipV="1">
            <a:off x="6591301" y="1779390"/>
            <a:ext cx="495299" cy="254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2"/>
            <a:endCxn id="22" idx="0"/>
          </p:cNvCxnSpPr>
          <p:nvPr/>
        </p:nvCxnSpPr>
        <p:spPr>
          <a:xfrm>
            <a:off x="7734300" y="2046089"/>
            <a:ext cx="0" cy="7923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6" idx="3"/>
            <a:endCxn id="22" idx="1"/>
          </p:cNvCxnSpPr>
          <p:nvPr/>
        </p:nvCxnSpPr>
        <p:spPr>
          <a:xfrm>
            <a:off x="6591301" y="3105150"/>
            <a:ext cx="4952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6" idx="2"/>
            <a:endCxn id="26" idx="0"/>
          </p:cNvCxnSpPr>
          <p:nvPr/>
        </p:nvCxnSpPr>
        <p:spPr>
          <a:xfrm>
            <a:off x="5943601" y="2071490"/>
            <a:ext cx="0" cy="7669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85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Thorny Issue of Data Sharing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4343402" cy="3505199"/>
          </a:xfrm>
        </p:spPr>
        <p:txBody>
          <a:bodyPr>
            <a:norm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Service end points for data access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Providing data access end points can hardly cover canned queries, let alone </a:t>
            </a:r>
            <a:r>
              <a:rPr lang="en-US" dirty="0" err="1" smtClean="0"/>
              <a:t>adhoc</a:t>
            </a:r>
            <a:r>
              <a:rPr lang="en-US" dirty="0" smtClean="0"/>
              <a:t> ones</a:t>
            </a:r>
          </a:p>
          <a:p>
            <a:pPr marL="742950" lvl="1" indent="-285750">
              <a:buFontTx/>
              <a:buChar char="-"/>
            </a:pPr>
            <a:r>
              <a:rPr lang="en-US" dirty="0" smtClean="0"/>
              <a:t>Dependency </a:t>
            </a:r>
            <a:r>
              <a:rPr lang="en-US" dirty="0" smtClean="0"/>
              <a:t>on many services for data joins can lead to unpredictable latencies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Service to Service communication does not scale 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Total connections / SLA contracts = n(n-1)/2 =&gt; O(n^2)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086600" y="1512690"/>
            <a:ext cx="1295400" cy="5333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391401" y="1581150"/>
            <a:ext cx="84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Svc B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295901" y="1538091"/>
            <a:ext cx="1295400" cy="5333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600702" y="1581150"/>
            <a:ext cx="84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Svc A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086600" y="2838450"/>
            <a:ext cx="1295400" cy="5333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391401" y="2906910"/>
            <a:ext cx="84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Svc D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295901" y="2838450"/>
            <a:ext cx="1295400" cy="5333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600702" y="2906910"/>
            <a:ext cx="84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Svc C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6591301" y="2071490"/>
            <a:ext cx="495299" cy="7288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6591301" y="2046089"/>
            <a:ext cx="495299" cy="7923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6" idx="3"/>
            <a:endCxn id="6" idx="1"/>
          </p:cNvCxnSpPr>
          <p:nvPr/>
        </p:nvCxnSpPr>
        <p:spPr>
          <a:xfrm flipV="1">
            <a:off x="6591301" y="1779390"/>
            <a:ext cx="495299" cy="254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2"/>
            <a:endCxn id="22" idx="0"/>
          </p:cNvCxnSpPr>
          <p:nvPr/>
        </p:nvCxnSpPr>
        <p:spPr>
          <a:xfrm>
            <a:off x="7734300" y="2046089"/>
            <a:ext cx="0" cy="7923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26" idx="3"/>
            <a:endCxn id="22" idx="1"/>
          </p:cNvCxnSpPr>
          <p:nvPr/>
        </p:nvCxnSpPr>
        <p:spPr>
          <a:xfrm>
            <a:off x="6591301" y="3105150"/>
            <a:ext cx="49529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6" idx="2"/>
            <a:endCxn id="26" idx="0"/>
          </p:cNvCxnSpPr>
          <p:nvPr/>
        </p:nvCxnSpPr>
        <p:spPr>
          <a:xfrm>
            <a:off x="5943601" y="2071490"/>
            <a:ext cx="0" cy="7669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59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Source Sharing?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3962400" cy="1545163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Sharing internal data sources with other services is a bad idea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Fractured data model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Conflicting optimization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Complicated ETLs</a:t>
            </a:r>
          </a:p>
          <a:p>
            <a:pPr marL="285750" indent="-285750">
              <a:buFontTx/>
              <a:buChar char="-"/>
            </a:pPr>
            <a:r>
              <a:rPr lang="en-US" b="1" dirty="0" smtClean="0"/>
              <a:t>System of Record</a:t>
            </a:r>
            <a:r>
              <a:rPr lang="en-US" dirty="0" smtClean="0"/>
              <a:t>? Ownership of data?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519649" y="2192866"/>
            <a:ext cx="1295400" cy="5333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824450" y="2261326"/>
            <a:ext cx="84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Svc B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5759578" y="2211916"/>
            <a:ext cx="1295400" cy="5333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054662" y="2240516"/>
            <a:ext cx="84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Svc A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803838" y="1344811"/>
            <a:ext cx="1295400" cy="5333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5029199" y="1409032"/>
            <a:ext cx="84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Svc D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848099" y="3009901"/>
            <a:ext cx="1295400" cy="5333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4105083" y="3062147"/>
            <a:ext cx="84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Svc C</a:t>
            </a:r>
            <a:endParaRPr lang="en-US" dirty="0"/>
          </a:p>
        </p:txBody>
      </p:sp>
      <p:cxnSp>
        <p:nvCxnSpPr>
          <p:cNvPr id="33" name="Straight Arrow Connector 32"/>
          <p:cNvCxnSpPr>
            <a:stCxn id="16" idx="3"/>
            <a:endCxn id="6" idx="1"/>
          </p:cNvCxnSpPr>
          <p:nvPr/>
        </p:nvCxnSpPr>
        <p:spPr>
          <a:xfrm flipV="1">
            <a:off x="7054978" y="2459566"/>
            <a:ext cx="464671" cy="1905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6" idx="2"/>
            <a:endCxn id="26" idx="0"/>
          </p:cNvCxnSpPr>
          <p:nvPr/>
        </p:nvCxnSpPr>
        <p:spPr>
          <a:xfrm flipH="1">
            <a:off x="4495799" y="2745315"/>
            <a:ext cx="1911479" cy="2645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n 6"/>
          <p:cNvSpPr/>
          <p:nvPr/>
        </p:nvSpPr>
        <p:spPr>
          <a:xfrm>
            <a:off x="6849659" y="4052965"/>
            <a:ext cx="1066802" cy="68580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Curved Connector 27"/>
          <p:cNvCxnSpPr>
            <a:stCxn id="16" idx="2"/>
            <a:endCxn id="7" idx="1"/>
          </p:cNvCxnSpPr>
          <p:nvPr/>
        </p:nvCxnSpPr>
        <p:spPr>
          <a:xfrm rot="16200000" flipH="1">
            <a:off x="6241344" y="2911249"/>
            <a:ext cx="1307650" cy="975782"/>
          </a:xfrm>
          <a:prstGeom prst="curved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6" idx="3"/>
            <a:endCxn id="7" idx="1"/>
          </p:cNvCxnSpPr>
          <p:nvPr/>
        </p:nvCxnSpPr>
        <p:spPr>
          <a:xfrm flipH="1">
            <a:off x="7383060" y="2459566"/>
            <a:ext cx="1431989" cy="1593399"/>
          </a:xfrm>
          <a:prstGeom prst="curvedConnector4">
            <a:avLst>
              <a:gd name="adj1" fmla="val -15964"/>
              <a:gd name="adj2" fmla="val 58369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35"/>
          <p:cNvCxnSpPr>
            <a:stCxn id="26" idx="2"/>
            <a:endCxn id="66" idx="1"/>
          </p:cNvCxnSpPr>
          <p:nvPr/>
        </p:nvCxnSpPr>
        <p:spPr>
          <a:xfrm rot="16200000" flipH="1">
            <a:off x="4333602" y="3705497"/>
            <a:ext cx="503315" cy="17892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an 65"/>
          <p:cNvSpPr/>
          <p:nvPr/>
        </p:nvSpPr>
        <p:spPr>
          <a:xfrm>
            <a:off x="4141318" y="4046615"/>
            <a:ext cx="1066802" cy="685800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Arrow Connector 72"/>
          <p:cNvCxnSpPr>
            <a:stCxn id="7" idx="2"/>
            <a:endCxn id="66" idx="4"/>
          </p:cNvCxnSpPr>
          <p:nvPr/>
        </p:nvCxnSpPr>
        <p:spPr>
          <a:xfrm flipH="1" flipV="1">
            <a:off x="5208120" y="4389515"/>
            <a:ext cx="1641539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943600" y="4316489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ETL</a:t>
            </a:r>
            <a:endParaRPr lang="en-US" dirty="0"/>
          </a:p>
        </p:txBody>
      </p:sp>
      <p:cxnSp>
        <p:nvCxnSpPr>
          <p:cNvPr id="76" name="Straight Arrow Connector 75"/>
          <p:cNvCxnSpPr>
            <a:stCxn id="26" idx="0"/>
            <a:endCxn id="22" idx="2"/>
          </p:cNvCxnSpPr>
          <p:nvPr/>
        </p:nvCxnSpPr>
        <p:spPr>
          <a:xfrm flipV="1">
            <a:off x="4495799" y="1878210"/>
            <a:ext cx="955739" cy="1131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6" idx="0"/>
            <a:endCxn id="22" idx="2"/>
          </p:cNvCxnSpPr>
          <p:nvPr/>
        </p:nvCxnSpPr>
        <p:spPr>
          <a:xfrm flipH="1" flipV="1">
            <a:off x="5451538" y="1878210"/>
            <a:ext cx="955740" cy="333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6" idx="0"/>
            <a:endCxn id="22" idx="3"/>
          </p:cNvCxnSpPr>
          <p:nvPr/>
        </p:nvCxnSpPr>
        <p:spPr>
          <a:xfrm flipH="1" flipV="1">
            <a:off x="6099238" y="1611511"/>
            <a:ext cx="2068111" cy="581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37" y="2748053"/>
            <a:ext cx="2915642" cy="218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63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22" grpId="0" animBg="1"/>
      <p:bldP spid="23" grpId="0"/>
      <p:bldP spid="26" grpId="0" animBg="1"/>
      <p:bldP spid="27" grpId="0"/>
      <p:bldP spid="66" grpId="0" animBg="1"/>
      <p:bldP spid="74" grpId="0"/>
    </p:bldLst>
  </p:timing>
</p:sld>
</file>

<file path=ppt/theme/theme1.xml><?xml version="1.0" encoding="utf-8"?>
<a:theme xmlns:a="http://schemas.openxmlformats.org/drawingml/2006/main" name="DataStax_Template">
  <a:themeElements>
    <a:clrScheme name="DataStax">
      <a:dk1>
        <a:sysClr val="windowText" lastClr="000000"/>
      </a:dk1>
      <a:lt1>
        <a:sysClr val="window" lastClr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CA5F14"/>
      </a:hlink>
      <a:folHlink>
        <a:srgbClr val="374C5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872FB066-11D9-3941-A02B-87679BC2FB76}" vid="{EC15C60F-803D-2D48-BB80-27CDBFDDD7E9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CSummit_template</Template>
  <TotalTime>17572</TotalTime>
  <Words>2605</Words>
  <Application>Microsoft Macintosh PowerPoint</Application>
  <PresentationFormat>On-screen Show (16:9)</PresentationFormat>
  <Paragraphs>442</Paragraphs>
  <Slides>53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Calibri</vt:lpstr>
      <vt:lpstr>Calibri Light</vt:lpstr>
      <vt:lpstr>Courier New</vt:lpstr>
      <vt:lpstr>Helvetica Neue Thin</vt:lpstr>
      <vt:lpstr>Rokkitt</vt:lpstr>
      <vt:lpstr>Times New Roman</vt:lpstr>
      <vt:lpstr>Verdana</vt:lpstr>
      <vt:lpstr>Wingdings</vt:lpstr>
      <vt:lpstr>Arial</vt:lpstr>
      <vt:lpstr>DataStax_Template</vt:lpstr>
      <vt:lpstr>Custom Design</vt:lpstr>
      <vt:lpstr>Fahd Siddiqui Bazaarvoice</vt:lpstr>
      <vt:lpstr>PowerPoint Presentation</vt:lpstr>
      <vt:lpstr>PowerPoint Presentation</vt:lpstr>
      <vt:lpstr>Global Monthly Unique Visitors</vt:lpstr>
      <vt:lpstr>PowerPoint Presentation</vt:lpstr>
      <vt:lpstr>Problem/Motivation</vt:lpstr>
      <vt:lpstr>Microservices are great ! </vt:lpstr>
      <vt:lpstr>Thorny Issue of Data Sharing </vt:lpstr>
      <vt:lpstr>Data Source Sharing?</vt:lpstr>
      <vt:lpstr> SOA and bulk use case </vt:lpstr>
      <vt:lpstr> Recap: Each service needs to :</vt:lpstr>
      <vt:lpstr> Streams to the rescue – a good solution</vt:lpstr>
      <vt:lpstr> Implementation details of message bus(es)</vt:lpstr>
      <vt:lpstr>Goal</vt:lpstr>
      <vt:lpstr> EmoDB – System of Record relationship with Databus</vt:lpstr>
      <vt:lpstr>EmoDB – System of Record</vt:lpstr>
      <vt:lpstr> EmoDB – System of Record (SoR)</vt:lpstr>
      <vt:lpstr> EmoDB – Based on Cassandra</vt:lpstr>
      <vt:lpstr>Flexible JSON Content in Cassandra</vt:lpstr>
      <vt:lpstr>Delta - A Conflict-free Replicated Data Type</vt:lpstr>
      <vt:lpstr>Delta - A Conflict-free Replicated Data Type</vt:lpstr>
      <vt:lpstr>Delta - A Conflict-free Replicated Data Type</vt:lpstr>
      <vt:lpstr>A Conflict-free Replicated Data Type (Delta)</vt:lpstr>
      <vt:lpstr> EmoDB – System of Record (SoR)</vt:lpstr>
      <vt:lpstr> Deltas and Conflict Resolution</vt:lpstr>
      <vt:lpstr> EmoDB – System of Record (SoR)</vt:lpstr>
      <vt:lpstr>Deltas and Granular OCC</vt:lpstr>
      <vt:lpstr>Deltas and Granular OCC</vt:lpstr>
      <vt:lpstr> EmoDB – System of Record (SoR)</vt:lpstr>
      <vt:lpstr> Reads - Distributed Compaction of Deltas</vt:lpstr>
      <vt:lpstr> Distributed Compaction Solution</vt:lpstr>
      <vt:lpstr> Distributed Compaction Solution</vt:lpstr>
      <vt:lpstr> Distributed Compaction Solution</vt:lpstr>
      <vt:lpstr> Distributed Compaction Solution - FCT</vt:lpstr>
      <vt:lpstr> Distributed Compaction Solution </vt:lpstr>
      <vt:lpstr>EmoDB is:  </vt:lpstr>
      <vt:lpstr>PowerPoint Presentation</vt:lpstr>
      <vt:lpstr> EmoDB – Bulk use case</vt:lpstr>
      <vt:lpstr> EmoStash – Global Snapshots</vt:lpstr>
      <vt:lpstr>EmoDB is:  </vt:lpstr>
      <vt:lpstr> EmoDB – Real time streaming use case</vt:lpstr>
      <vt:lpstr> EmoDB Databus </vt:lpstr>
      <vt:lpstr> EmoDB Databus</vt:lpstr>
      <vt:lpstr> Databus - Subscriptions</vt:lpstr>
      <vt:lpstr> EmoDB Databus </vt:lpstr>
      <vt:lpstr> Databus – Multi-Data Center Guarantees</vt:lpstr>
      <vt:lpstr> Databus – Multi-Data Center Guarantees</vt:lpstr>
      <vt:lpstr>EmoDB is:  </vt:lpstr>
      <vt:lpstr> But wait … there’s more !</vt:lpstr>
      <vt:lpstr> EmoDB is open source!</vt:lpstr>
      <vt:lpstr> EmoDB is open source!</vt:lpstr>
      <vt:lpstr>Thank You !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Theresa Fong</dc:creator>
  <cp:lastModifiedBy>Microsoft Office User</cp:lastModifiedBy>
  <cp:revision>258</cp:revision>
  <dcterms:created xsi:type="dcterms:W3CDTF">2016-06-30T20:15:45Z</dcterms:created>
  <dcterms:modified xsi:type="dcterms:W3CDTF">2016-09-12T16:46:43Z</dcterms:modified>
</cp:coreProperties>
</file>